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63" r:id="rId4"/>
    <p:sldId id="283" r:id="rId5"/>
    <p:sldId id="265" r:id="rId6"/>
    <p:sldId id="267" r:id="rId7"/>
    <p:sldId id="269" r:id="rId8"/>
    <p:sldId id="272" r:id="rId9"/>
    <p:sldId id="273" r:id="rId10"/>
    <p:sldId id="274" r:id="rId11"/>
    <p:sldId id="275" r:id="rId12"/>
    <p:sldId id="270" r:id="rId13"/>
    <p:sldId id="284" r:id="rId14"/>
    <p:sldId id="276" r:id="rId15"/>
    <p:sldId id="279" r:id="rId16"/>
    <p:sldId id="278" r:id="rId17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8" autoAdjust="0"/>
    <p:restoredTop sz="94660"/>
  </p:normalViewPr>
  <p:slideViewPr>
    <p:cSldViewPr snapToGrid="0">
      <p:cViewPr>
        <p:scale>
          <a:sx n="90" d="100"/>
          <a:sy n="90" d="100"/>
        </p:scale>
        <p:origin x="-15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0A8B3-1AF3-49F4-A196-DB3FF4B891C4}" type="datetimeFigureOut">
              <a:rPr lang="es-ES" smtClean="0"/>
              <a:t>15/07/2019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7554B-B197-4951-8DD9-A2F08ACB4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839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AEB09-233E-4ED6-91BA-08A71DBF7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91F32A-F44A-4A36-9365-8A89E2C3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A8DFA6-013D-46F0-9E60-BCEC6875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42EDB1-2694-4624-B4BF-F6CCF430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03841A-03D0-4E95-871A-0D850AB1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299FE-F891-4B1F-808F-D2D5AA86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7BD31B-F732-4A69-ACB8-4D2903CA6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C65219-D0B1-487E-B810-75CF5D8D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6EEC6A-40E0-4E4B-A109-18E471D8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52974-162D-4305-A3ED-3C404CA7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4E7E85-3601-4BC4-8529-E86252F20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80DDB3-5307-49F5-AD2A-A599907B3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EBE3A5-7BA1-4BB2-B523-BB8086DD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697058-67A4-43D0-914F-27FE77F9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E78C88-7007-4AAC-97D9-A627FFED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A1C35-2555-482C-924D-1506BC60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5A419D-7E48-4993-A144-88395619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F91F7A-09BA-479D-8726-8AC0A0F1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3BEA92-7CD6-4C2F-A2CE-F88E500C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73B96-DAEA-4303-B7E5-51E98311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B94A2-671E-4242-AA5D-0E9440D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FC97DE-E222-4D4F-999B-249AAB9E3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E20627-D71C-4EF6-BF6F-04F5720D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51CF77-F5F3-4ABA-A843-C78666EE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796CE8-DF88-4D18-BF39-640969B3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0A591-CF89-44E0-92CA-DEFE5CC2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E9ADBF-FEF9-42C3-9222-8AD858CBE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ECD8D8-7987-410E-B788-6C579DDC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F5BA80-2552-4325-80C2-2CF21045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FAEE3-CCE8-4ED1-A5E3-22208524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FB289B-CA34-46F3-97CE-C946FF54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BF5FC-64C3-4A08-AECF-FD9C29C2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1C0320-F0E7-405D-9BF0-9A30B0B53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839D69-E7AA-43DA-8303-2E2CC00BD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57CA85-D2CB-4026-9E13-62215A2F5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B4D0B8-3B4D-4AF0-9E31-91DB3E945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D3A4F8-F5BC-494E-8421-E5DFEB3D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5BB3D8-AACF-4DDD-BD51-7CE62F2B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FAEA4CA-1D94-4A51-9D9E-E902DC14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B64E1-25A7-4192-A3F7-EEC16A65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A7A77E-0334-422A-89C1-2F6CFF2F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BC8065-CCE6-4811-B308-633EF71F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F7B9B8-0318-49CF-8001-1310E7A1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0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4B4B7F-C9EB-44CB-9C5A-C575CB89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5CB467C-FDA1-4F85-814E-B96B3D11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14E0C2-576B-4D58-9F52-D78326DC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389E7-11E2-4A9F-8E2A-C3E31D92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457F2-8331-49A9-9E1A-B888C604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D43361-48F3-4E4A-BF2B-29A30F494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F330C4-BDF4-4063-97F2-D23A730E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30E0B7-0CAC-43FD-87A0-52ECB50D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9D3E9E-DAD8-4DD1-AF5F-349705EA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28CAC-7735-4A56-B13D-A45C37D8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0884AD-1483-4186-8470-C14341CD5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538D3F-5F4F-45FD-88CA-675D4AB4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0F5786-9DA1-4681-9F13-A83DB827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5D90A9-293D-4FA4-A198-6B747205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FBDDB-CB04-48EF-B247-6E7F04F6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24D9EBD-FAD6-41CB-B1DC-E5062962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79A6CD-875B-4256-A950-1B53FF34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2D91B-7DF0-414E-8A03-38E016513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B745-4458-4710-BCF8-CA513F9A0C4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3CB31-45F0-4B03-BCD8-8D8EE73FB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4AC33D-CF5D-4E22-9220-88F13F516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A4EA3-F852-4132-8DBE-3575D1D34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2CB42C-EBF2-4181-9E4D-E144FCE4B0A8}"/>
              </a:ext>
            </a:extLst>
          </p:cNvPr>
          <p:cNvSpPr txBox="1"/>
          <p:nvPr/>
        </p:nvSpPr>
        <p:spPr>
          <a:xfrm>
            <a:off x="1368724" y="1444971"/>
            <a:ext cx="9585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CAMBIO ESTRUCTURAL Y PATRÓN DE CRECIMIENTO PERUANO (2001-2012) </a:t>
            </a:r>
            <a:endParaRPr lang="en-US" sz="4400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2F88F7-964F-4846-B825-2B643081D49B}"/>
              </a:ext>
            </a:extLst>
          </p:cNvPr>
          <p:cNvSpPr txBox="1"/>
          <p:nvPr/>
        </p:nvSpPr>
        <p:spPr>
          <a:xfrm>
            <a:off x="2522246" y="2989403"/>
            <a:ext cx="7278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ANÁLISIS DESDE UN ENFOQUE MACROECONÓMICO DE ECONOMÍA REGIONAL</a:t>
            </a:r>
            <a:endParaRPr lang="en-US" sz="2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3E2F88F7-964F-4846-B825-2B643081D49B}"/>
              </a:ext>
            </a:extLst>
          </p:cNvPr>
          <p:cNvSpPr txBox="1"/>
          <p:nvPr/>
        </p:nvSpPr>
        <p:spPr>
          <a:xfrm>
            <a:off x="6273209" y="4492138"/>
            <a:ext cx="468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5D7373"/>
                </a:solidFill>
                <a:latin typeface="Tw Cen MT" panose="020B0602020104020603" pitchFamily="34" charset="0"/>
              </a:rPr>
              <a:t>Autor</a:t>
            </a:r>
            <a:r>
              <a:rPr lang="en-US" sz="2000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: Rubén F. Bustillo</a:t>
            </a:r>
          </a:p>
          <a:p>
            <a:r>
              <a:rPr lang="en-US" sz="2000" dirty="0" err="1" smtClean="0">
                <a:solidFill>
                  <a:srgbClr val="5D7373"/>
                </a:solidFill>
                <a:latin typeface="Tw Cen MT" panose="020B0602020104020603" pitchFamily="34" charset="0"/>
              </a:rPr>
              <a:t>Directora</a:t>
            </a:r>
            <a:r>
              <a:rPr lang="en-US" sz="2000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: Iliana </a:t>
            </a:r>
            <a:r>
              <a:rPr lang="en-US" sz="2000" dirty="0" err="1" smtClean="0">
                <a:solidFill>
                  <a:srgbClr val="5D7373"/>
                </a:solidFill>
                <a:latin typeface="Tw Cen MT" panose="020B0602020104020603" pitchFamily="34" charset="0"/>
              </a:rPr>
              <a:t>Olivié</a:t>
            </a:r>
            <a:r>
              <a:rPr lang="en-US" sz="2000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solidFill>
                  <a:srgbClr val="5D7373"/>
                </a:solidFill>
                <a:latin typeface="Tw Cen MT" panose="020B0602020104020603" pitchFamily="34" charset="0"/>
              </a:rPr>
              <a:t>Aldasoro</a:t>
            </a:r>
            <a:endParaRPr lang="en-US" sz="2000" dirty="0" smtClean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xmlns="" id="{C339F22C-7307-4466-887C-18D3FB0BDEAF}"/>
              </a:ext>
            </a:extLst>
          </p:cNvPr>
          <p:cNvSpPr txBox="1"/>
          <p:nvPr/>
        </p:nvSpPr>
        <p:spPr>
          <a:xfrm>
            <a:off x="368228" y="198435"/>
            <a:ext cx="11587980" cy="64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CAP. 4. ESPECIALIZACIÓN Y CAMBIO ESTRUCTURAL</a:t>
            </a:r>
          </a:p>
        </p:txBody>
      </p:sp>
      <p:pic>
        <p:nvPicPr>
          <p:cNvPr id="5" name="Picture 2" descr="C:\Users\Usuario\Dropbox\PHD\TESIS\Nueva carpeta\figures\cambpartpe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4" y="2923628"/>
            <a:ext cx="4954271" cy="24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uario\Dropbox\PHD\TESIS\Nueva carpeta\figures\cambiosectvabpea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24" y="2781235"/>
            <a:ext cx="6232272" cy="27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xmlns="" id="{BB4C1FCD-EB91-4DE4-8058-666BE826409B}"/>
              </a:ext>
            </a:extLst>
          </p:cNvPr>
          <p:cNvSpPr txBox="1"/>
          <p:nvPr/>
        </p:nvSpPr>
        <p:spPr>
          <a:xfrm>
            <a:off x="368228" y="821540"/>
            <a:ext cx="11468249" cy="58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4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.1. COMPOSICIÓN Y HOMOGENEIZACIÓN DE LAS ESTRUCTURAS PRODUCTIVAS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8228" y="1383437"/>
            <a:ext cx="11398206" cy="58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4.2. ESPECIALIZACIÓN RELATIVA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INTERREGIONAL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8228" y="1970264"/>
            <a:ext cx="11294686" cy="58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4.3. HETEROGENEIDAD PRODUCTIVA Y CONVERGENCIA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1716658" y="2781235"/>
            <a:ext cx="457199" cy="433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 flipV="1">
            <a:off x="3870388" y="4351575"/>
            <a:ext cx="615348" cy="2808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9837055" y="2702704"/>
            <a:ext cx="1222009" cy="286459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C:\Users\Usuario\Dropbox\PHD\TESIS\Nueva carpeta\figures\IDsectvabpea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70" y="3077025"/>
            <a:ext cx="5878926" cy="27369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ropbox\PHD\TESIS\Nueva carpeta\figures\IDesvabpeao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056762"/>
            <a:ext cx="5878926" cy="273694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87" y="6067944"/>
            <a:ext cx="1152128" cy="56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71" y="6047455"/>
            <a:ext cx="990600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1410876" y="618216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ÍNDICES DE DESIGUALDAD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2280609" y="3366779"/>
            <a:ext cx="457199" cy="433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4485736" y="4208662"/>
            <a:ext cx="457199" cy="433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8269858" y="3583351"/>
            <a:ext cx="457199" cy="433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8269858" y="4632385"/>
            <a:ext cx="457199" cy="433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11181275" y="3177652"/>
            <a:ext cx="481639" cy="433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5" descr="C:\Users\Usuario\Dropbox\PHD\TESIS\Nueva carpeta\figures\espA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2830561"/>
            <a:ext cx="5823702" cy="2736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uario\Dropbox\PHD\TESIS\Nueva carpeta\figures\espE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18" y="2821798"/>
            <a:ext cx="5937849" cy="27737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87" y="6012862"/>
            <a:ext cx="1369435" cy="615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24" y="5993103"/>
            <a:ext cx="1380573" cy="635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7391499" y="6126125"/>
            <a:ext cx="258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INTENSIDAD DEL CAMBIO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2352921" y="3080156"/>
            <a:ext cx="1517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AGRICULTURA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8498457" y="3084193"/>
            <a:ext cx="165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MANUFACTURA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pic>
        <p:nvPicPr>
          <p:cNvPr id="1030" name="Picture 6" descr="C:\Users\Usuario\Dropbox\PHD\TESIS\Nueva carpeta\figures\prod_sectores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58" y="2747442"/>
            <a:ext cx="7812000" cy="376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uario\Dropbox\PHD\TESIS\Nueva carpeta\figures\prod_sectores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76" y="2751883"/>
            <a:ext cx="7812000" cy="374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uario\Dropbox\PHD\TESIS\Nueva carpeta\figures\prod_sectores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58" y="2816438"/>
            <a:ext cx="7812000" cy="384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6" grpId="0" animBg="1"/>
      <p:bldP spid="16" grpId="1" animBg="1"/>
      <p:bldP spid="21" grpId="0"/>
      <p:bldP spid="2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xmlns="" id="{C339F22C-7307-4466-887C-18D3FB0BDEAF}"/>
              </a:ext>
            </a:extLst>
          </p:cNvPr>
          <p:cNvSpPr txBox="1"/>
          <p:nvPr/>
        </p:nvSpPr>
        <p:spPr>
          <a:xfrm>
            <a:off x="368228" y="198435"/>
            <a:ext cx="11587980" cy="64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CAP. 5. CAMBIO ESTRUCTURAL Y DESEMPEÑO ECONÓMICO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xmlns="" id="{BB4C1FCD-EB91-4DE4-8058-666BE826409B}"/>
              </a:ext>
            </a:extLst>
          </p:cNvPr>
          <p:cNvSpPr txBox="1"/>
          <p:nvPr/>
        </p:nvSpPr>
        <p:spPr>
          <a:xfrm>
            <a:off x="368228" y="821540"/>
            <a:ext cx="1146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5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.1. TRANSFORMACIÓN ESTRUCTURAL Y CRECIMIENTO RELATIVO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8228" y="1383437"/>
            <a:ext cx="11398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5.2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.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DIRECCIÓN DEL EMPLEO Y CONTRIBUCIÓN SECTORIAL AL INCREMENTO DE LA PRODUCTIVIDAD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35" name="Picture 3" descr="C:\Users\Usuario\Dropbox\PHD\TESIS\Nueva carpeta\figures\sector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r="6309"/>
          <a:stretch/>
        </p:blipFill>
        <p:spPr bwMode="auto">
          <a:xfrm>
            <a:off x="3167292" y="2324597"/>
            <a:ext cx="3871863" cy="359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7130188" y="3131563"/>
            <a:ext cx="344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MOVIMIENTOS PROPORCIONALES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 Y DIFERENCIALES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039155" y="4123521"/>
            <a:ext cx="408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¿EVOLUCIÓN HACIA CONFIGURACIONES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SECTORIALES MÁS DINÁMICAS?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pic>
        <p:nvPicPr>
          <p:cNvPr id="38" name="Picture 2" descr="C:\Users\Usuario\Dropbox\PHD\TESIS\Nueva carpeta\figures\xcamestperu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0" y="2503774"/>
            <a:ext cx="6934095" cy="323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"/>
          <p:cNvSpPr/>
          <p:nvPr/>
        </p:nvSpPr>
        <p:spPr>
          <a:xfrm>
            <a:off x="2411083" y="5906018"/>
            <a:ext cx="279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¿GROWTH ENHANCING O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GROWTH REDUCING?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cxnSp>
        <p:nvCxnSpPr>
          <p:cNvPr id="40" name="39 Conector recto de flecha"/>
          <p:cNvCxnSpPr/>
          <p:nvPr/>
        </p:nvCxnSpPr>
        <p:spPr>
          <a:xfrm>
            <a:off x="1233578" y="3777894"/>
            <a:ext cx="2355011" cy="8889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V="1">
            <a:off x="4534620" y="3606666"/>
            <a:ext cx="2168105" cy="10602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33" y="2722417"/>
            <a:ext cx="2115909" cy="62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9" y="3352029"/>
            <a:ext cx="3651502" cy="64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72" y="4047853"/>
            <a:ext cx="4027267" cy="75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Rectángulo"/>
          <p:cNvSpPr/>
          <p:nvPr/>
        </p:nvSpPr>
        <p:spPr>
          <a:xfrm>
            <a:off x="7331999" y="5922446"/>
            <a:ext cx="4508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¿COMPONENTE INTERNO O INTERSECTORIAL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DE LA PRODUCTIVIDAD?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6" grpId="0"/>
      <p:bldP spid="36" grpId="1"/>
      <p:bldP spid="37" grpId="0"/>
      <p:bldP spid="37" grpId="1"/>
      <p:bldP spid="39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BB4C1FCD-EB91-4DE4-8058-666BE826409B}"/>
              </a:ext>
            </a:extLst>
          </p:cNvPr>
          <p:cNvSpPr txBox="1"/>
          <p:nvPr/>
        </p:nvSpPr>
        <p:spPr>
          <a:xfrm>
            <a:off x="368227" y="269449"/>
            <a:ext cx="1146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5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.1. CONTRIBUCIÓN SECTORIAL Y FACTORIAL AL INCREMENTO DEL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VABpc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3" descr="C:\Users\Usuario\Dropbox\PHD\TESIS\Nueva carpeta\figures\tabla_joggs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4" y="1042091"/>
            <a:ext cx="5080423" cy="5056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3085381" y="3221430"/>
            <a:ext cx="448574" cy="21364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5105835" y="3210915"/>
            <a:ext cx="448574" cy="224162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085381" y="5528041"/>
            <a:ext cx="448574" cy="24711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050766" y="5528041"/>
            <a:ext cx="533836" cy="24711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808734" y="5689120"/>
            <a:ext cx="1516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INCREMENTO </a:t>
            </a:r>
          </a:p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DEL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VABpc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149849" y="2783457"/>
            <a:ext cx="339307" cy="24010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149849" y="5233252"/>
            <a:ext cx="339308" cy="21563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205379" y="2799491"/>
            <a:ext cx="293798" cy="22406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161309" y="5241181"/>
            <a:ext cx="337867" cy="23699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759747" y="1305463"/>
            <a:ext cx="1044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TASA DE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EMPLEO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 flipV="1">
            <a:off x="4543245" y="1708030"/>
            <a:ext cx="1417608" cy="243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4477109" y="2027208"/>
            <a:ext cx="1625242" cy="1992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4477109" y="2027208"/>
            <a:ext cx="1730866" cy="24671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2495777" y="1995294"/>
            <a:ext cx="3510950" cy="2053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6102354" y="3710962"/>
            <a:ext cx="176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PRODUCTIVIDAD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3571336" y="1163127"/>
            <a:ext cx="448574" cy="346496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4543245" y="1154501"/>
            <a:ext cx="448574" cy="355122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32 Conector recto de flecha"/>
          <p:cNvCxnSpPr/>
          <p:nvPr/>
        </p:nvCxnSpPr>
        <p:spPr>
          <a:xfrm flipH="1">
            <a:off x="3833440" y="3897536"/>
            <a:ext cx="2268911" cy="135019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>
            <a:off x="4811736" y="4019909"/>
            <a:ext cx="1290615" cy="12321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37 Elipse"/>
          <p:cNvSpPr/>
          <p:nvPr/>
        </p:nvSpPr>
        <p:spPr>
          <a:xfrm>
            <a:off x="3609153" y="5215198"/>
            <a:ext cx="448574" cy="26297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4571999" y="5241180"/>
            <a:ext cx="448574" cy="23699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5962077" y="4607155"/>
            <a:ext cx="1683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FACTOR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DEMOGRÁFICO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 flipH="1" flipV="1">
            <a:off x="5499171" y="3023558"/>
            <a:ext cx="782610" cy="16778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H="1">
            <a:off x="5584602" y="5253486"/>
            <a:ext cx="623374" cy="195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6" name="Picture 2" descr="C:\Users\Usuario\Dropbox\PHD\TESIS\Nueva carpeta\figures\xjoggsAB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5" b="9853"/>
          <a:stretch/>
        </p:blipFill>
        <p:spPr bwMode="auto">
          <a:xfrm>
            <a:off x="8454085" y="915780"/>
            <a:ext cx="3361672" cy="26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Usuario\Dropbox\PHD\TESIS\Nueva carpeta\figures\xjoggsGH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9" b="12840"/>
          <a:stretch/>
        </p:blipFill>
        <p:spPr bwMode="auto">
          <a:xfrm>
            <a:off x="8380246" y="3632033"/>
            <a:ext cx="3320271" cy="26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Elipse"/>
          <p:cNvSpPr/>
          <p:nvPr/>
        </p:nvSpPr>
        <p:spPr>
          <a:xfrm>
            <a:off x="9574554" y="1042091"/>
            <a:ext cx="647747" cy="3464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Elipse"/>
          <p:cNvSpPr/>
          <p:nvPr/>
        </p:nvSpPr>
        <p:spPr>
          <a:xfrm>
            <a:off x="9413335" y="3715008"/>
            <a:ext cx="1110891" cy="3464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>
            <a:off x="6679240" y="1240952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CONVERGENCIA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DEPRESIVA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53" name="52 Conector recto de flecha"/>
          <p:cNvCxnSpPr/>
          <p:nvPr/>
        </p:nvCxnSpPr>
        <p:spPr>
          <a:xfrm flipV="1">
            <a:off x="8354355" y="1305463"/>
            <a:ext cx="1220199" cy="3214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51" idx="1"/>
          </p:cNvCxnSpPr>
          <p:nvPr/>
        </p:nvCxnSpPr>
        <p:spPr>
          <a:xfrm>
            <a:off x="8380246" y="1724818"/>
            <a:ext cx="1195775" cy="20409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56 Rectángulo"/>
          <p:cNvSpPr/>
          <p:nvPr/>
        </p:nvSpPr>
        <p:spPr>
          <a:xfrm>
            <a:off x="6741747" y="2430159"/>
            <a:ext cx="164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POLARIZACIÓN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58" name="57 Conector recto de flecha"/>
          <p:cNvCxnSpPr/>
          <p:nvPr/>
        </p:nvCxnSpPr>
        <p:spPr>
          <a:xfrm flipV="1">
            <a:off x="8355822" y="1626865"/>
            <a:ext cx="1374774" cy="95678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>
            <a:off x="8382324" y="2660464"/>
            <a:ext cx="1960748" cy="154922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61 Elipse"/>
          <p:cNvSpPr/>
          <p:nvPr/>
        </p:nvSpPr>
        <p:spPr>
          <a:xfrm>
            <a:off x="9576021" y="1163127"/>
            <a:ext cx="2239736" cy="427195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Elipse"/>
          <p:cNvSpPr/>
          <p:nvPr/>
        </p:nvSpPr>
        <p:spPr>
          <a:xfrm>
            <a:off x="10200352" y="3863195"/>
            <a:ext cx="1500165" cy="44138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Rectángulo"/>
          <p:cNvSpPr/>
          <p:nvPr/>
        </p:nvSpPr>
        <p:spPr>
          <a:xfrm>
            <a:off x="6619706" y="3180823"/>
            <a:ext cx="200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OTRAS DINÁMICAS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64 Elipse"/>
          <p:cNvSpPr/>
          <p:nvPr/>
        </p:nvSpPr>
        <p:spPr>
          <a:xfrm>
            <a:off x="9413335" y="2671209"/>
            <a:ext cx="627046" cy="509613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Elipse"/>
          <p:cNvSpPr/>
          <p:nvPr/>
        </p:nvSpPr>
        <p:spPr>
          <a:xfrm>
            <a:off x="9821398" y="5233253"/>
            <a:ext cx="780466" cy="589577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>
            <a:off x="4205378" y="1724818"/>
            <a:ext cx="271731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2190258" y="4209073"/>
            <a:ext cx="305519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4177482" y="4585392"/>
            <a:ext cx="305519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4199518" y="4209073"/>
            <a:ext cx="305519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28" grpId="0"/>
      <p:bldP spid="29" grpId="0" animBg="1"/>
      <p:bldP spid="32" grpId="0" animBg="1"/>
      <p:bldP spid="38" grpId="0" animBg="1"/>
      <p:bldP spid="39" grpId="0" animBg="1"/>
      <p:bldP spid="40" grpId="0"/>
      <p:bldP spid="50" grpId="0" animBg="1"/>
      <p:bldP spid="51" grpId="0" animBg="1"/>
      <p:bldP spid="52" grpId="0"/>
      <p:bldP spid="57" grpId="0"/>
      <p:bldP spid="62" grpId="0" animBg="1"/>
      <p:bldP spid="63" grpId="0" animBg="1"/>
      <p:bldP spid="64" grpId="0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xmlns="" id="{C339F22C-7307-4466-887C-18D3FB0BDEAF}"/>
              </a:ext>
            </a:extLst>
          </p:cNvPr>
          <p:cNvSpPr txBox="1"/>
          <p:nvPr/>
        </p:nvSpPr>
        <p:spPr>
          <a:xfrm>
            <a:off x="1736612" y="2298475"/>
            <a:ext cx="808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w Cen MT" panose="020B0602020104020603" pitchFamily="34" charset="0"/>
              </a:rPr>
              <a:t>3 . PRINCIPALES RESULTADOS OBTENIDOS</a:t>
            </a:r>
          </a:p>
        </p:txBody>
      </p:sp>
    </p:spTree>
    <p:extLst>
      <p:ext uri="{BB962C8B-B14F-4D97-AF65-F5344CB8AC3E}">
        <p14:creationId xmlns:p14="http://schemas.microsoft.com/office/powerpoint/2010/main" val="27647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4355645E-DBC5-4528-B1C9-24ED75A830A9}"/>
              </a:ext>
            </a:extLst>
          </p:cNvPr>
          <p:cNvGrpSpPr/>
          <p:nvPr/>
        </p:nvGrpSpPr>
        <p:grpSpPr>
          <a:xfrm>
            <a:off x="368228" y="198410"/>
            <a:ext cx="11587980" cy="6587424"/>
            <a:chOff x="3366646" y="3874285"/>
            <a:chExt cx="6156873" cy="413625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xmlns="" id="{C339F22C-7307-4466-887C-18D3FB0BDEAF}"/>
                </a:ext>
              </a:extLst>
            </p:cNvPr>
            <p:cNvSpPr txBox="1"/>
            <p:nvPr/>
          </p:nvSpPr>
          <p:spPr>
            <a:xfrm>
              <a:off x="3366646" y="3874285"/>
              <a:ext cx="6156873" cy="40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CONCLUSIONES EN BASE A LAS HIPÓTESIS DE PARTIDA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xmlns="" id="{BB4C1FCD-EB91-4DE4-8058-666BE826409B}"/>
                </a:ext>
              </a:extLst>
            </p:cNvPr>
            <p:cNvSpPr txBox="1"/>
            <p:nvPr/>
          </p:nvSpPr>
          <p:spPr>
            <a:xfrm>
              <a:off x="3366646" y="3922661"/>
              <a:ext cx="6093258" cy="3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H1</a:t>
              </a:r>
              <a:r>
                <a:rPr lang="es-ES" sz="24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. 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EL PERIODO DE EXPANSIÓN HA CONTRIBUIDO A </a:t>
              </a:r>
              <a:r>
                <a:rPr lang="es-ES" sz="2400" u="sng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PROFUNDIZAR LOS DESEQUILIBRIOS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 EXISTENTES</a:t>
              </a:r>
              <a:r>
                <a:rPr lang="es-ES" sz="2400" dirty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(POLARIZACIÓN Y ESTANCAMIENTO)</a:t>
              </a:r>
            </a:p>
            <a:p>
              <a:endParaRPr lang="es-E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s-ES" sz="2400" b="1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H2. 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PROFUNDIZACIÓN DE LAS DINÁMICAS DE </a:t>
              </a:r>
              <a:r>
                <a:rPr lang="es-ES" sz="2400" u="sng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CONCENTRACIÓN TERRITORIAL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. AUNQUE CON NUEVOS CENTROS DE ATRACCIÓN DE POBLACIÓN Y EMPLEO.</a:t>
              </a:r>
            </a:p>
            <a:p>
              <a:endParaRPr lang="es-E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s-ES" sz="2400" b="1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H3. 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CONVERGENCIA DEPRESIVA (A LA BAJA) Y MAYOR </a:t>
              </a:r>
              <a:r>
                <a:rPr lang="es-ES" sz="2400" u="sng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POLARIZACIÓN  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EN VABPC</a:t>
              </a:r>
            </a:p>
            <a:p>
              <a:endParaRPr lang="es-E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s-ES" sz="2400" b="1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H4A</a:t>
              </a:r>
              <a:r>
                <a:rPr lang="es-ES" sz="24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. 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CAMBIOS EN LA ESPECIALIZACIÓN ABSOLUTA PERO LIMITADOS. MAYOR DIVERSIFICACIÓN. CONTINUIDAD EN LA ESPECIALIZACIÓN RELATIVA A EXCEPCIÓN DE LA CONSTRUCCIÓN.</a:t>
              </a:r>
            </a:p>
            <a:p>
              <a:endParaRPr lang="es-E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s-ES" sz="2400" b="1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H4B</a:t>
              </a:r>
              <a:r>
                <a:rPr lang="es-ES" sz="24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. 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CONVERGENCIA DE PRODUCTIVIDAD ENTRE SECTORES Y REGIONES CON MATICES. </a:t>
              </a:r>
              <a:r>
                <a:rPr lang="es-ES" sz="2400" u="sng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LA TERCIARIZACIÓN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 CONTRIBUYE A LA </a:t>
              </a:r>
              <a:r>
                <a:rPr lang="es-ES" sz="2400" u="sng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DIVERGENCIA</a:t>
              </a:r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. 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5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4355645E-DBC5-4528-B1C9-24ED75A830A9}"/>
              </a:ext>
            </a:extLst>
          </p:cNvPr>
          <p:cNvGrpSpPr/>
          <p:nvPr/>
        </p:nvGrpSpPr>
        <p:grpSpPr>
          <a:xfrm>
            <a:off x="368228" y="198381"/>
            <a:ext cx="11587980" cy="7957015"/>
            <a:chOff x="3366646" y="3874285"/>
            <a:chExt cx="6156873" cy="499622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xmlns="" id="{C339F22C-7307-4466-887C-18D3FB0BDEAF}"/>
                </a:ext>
              </a:extLst>
            </p:cNvPr>
            <p:cNvSpPr txBox="1"/>
            <p:nvPr/>
          </p:nvSpPr>
          <p:spPr>
            <a:xfrm>
              <a:off x="3366646" y="3874285"/>
              <a:ext cx="6156873" cy="40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CONCLUSIONES ADICIONALES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xmlns="" id="{BB4C1FCD-EB91-4DE4-8058-666BE826409B}"/>
                </a:ext>
              </a:extLst>
            </p:cNvPr>
            <p:cNvSpPr txBox="1"/>
            <p:nvPr/>
          </p:nvSpPr>
          <p:spPr>
            <a:xfrm>
              <a:off x="3366646" y="3922661"/>
              <a:ext cx="6093258" cy="45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HETEROGENEIDAD</a:t>
              </a:r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 DE PATRONES DE CRECIMIENTO REGIONALES. VENTAJAS DE LOCALIZACIÓN  IMPULSORAS  DEL CRECIMIENTO,  PERO DE CARÁCTER DISPAR.</a:t>
              </a:r>
            </a:p>
            <a:p>
              <a:endPara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EL </a:t>
              </a:r>
              <a:r>
                <a:rPr lang="es-ES" sz="20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CAMBIO ESTRUCTURAL </a:t>
              </a:r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HA CONTRIBUIDO AL CRECIMIENTO DE LAS REGIONES MENOS DESARROLLADAS. PERO INSUFICIENTE PARA REDUCIR LA POLARIZACIÓN.</a:t>
              </a:r>
            </a:p>
            <a:p>
              <a:endPara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MINERÍA</a:t>
              </a:r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 COMO FACTOR DINAMIZADOR DE LA AGRICULTURA,  MANUFACTURA Y CONSTRUCCIÓN, PERO GENERADORA DE SITUACIONES DE DEPENDENCIA.</a:t>
              </a:r>
            </a:p>
            <a:p>
              <a:endPara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PRODUCTIVIDAD ES EL PRINCIPAL FACTOR DEL CRECIMIENTO Y DE LA DESIGUALDAD PERO PUEDE SESGAR LOS RESULTADOS SI SE ANALIZA POR SI SOLO.    </a:t>
              </a:r>
              <a:r>
                <a:rPr lang="es-ES" sz="20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PRODUCTIVIDAD VS. TASA DE EMPLEO</a:t>
              </a:r>
            </a:p>
            <a:p>
              <a:endParaRPr lang="es-ES" sz="11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CRECIMIENTO SIN EMPLEO </a:t>
              </a:r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(JOBLESS GROWTH)- DISTINTAS MATERIALIZACIONES.</a:t>
              </a:r>
            </a:p>
            <a:p>
              <a:endPara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TERCIARIZACIÓN Y CRECIMIENTO</a:t>
              </a:r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. GRAN PESO DE LIMA SOBRE EL TOTAL.</a:t>
              </a:r>
            </a:p>
            <a:p>
              <a:endParaRPr lang="es-E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DIRECCIÓN DEL EMPLEO </a:t>
              </a:r>
              <a:r>
                <a:rPr lang="es-ES" sz="2000" i="1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GROWTH REDUCING </a:t>
              </a:r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EN REGIONES DE MAYOR NIVEL DE DESARROLLO- OBSTÁCULO PARA EL CRECIMIENTO FUTURO.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MODELO DE CRECIMIENTO DEPENDIENTE , DESARROLLO PERIFÉRICO EXTRAVERTIDO </a:t>
              </a:r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, ORIENTADO A SATISFACER LA DEMANDA EXTERNA, TERRITORIALMENTE EXCLUYENTE , CONCENTRADO Y SIN MERCADO INTERNO GENERADOR DE CONFLICTOS . FACTOR DE EXPLICATIVO DE LAS DISPARIDADES REGIONALES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endParaRPr>
            </a:p>
            <a:p>
              <a:endParaRPr lang="es-E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4A974D-E813-4212-861D-91944B46B51E}"/>
              </a:ext>
            </a:extLst>
          </p:cNvPr>
          <p:cNvSpPr/>
          <p:nvPr/>
        </p:nvSpPr>
        <p:spPr>
          <a:xfrm>
            <a:off x="7163558" y="2185922"/>
            <a:ext cx="4924095" cy="274825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8D1315-AC59-4153-A5F8-9CD0E087AC39}"/>
              </a:ext>
            </a:extLst>
          </p:cNvPr>
          <p:cNvSpPr txBox="1"/>
          <p:nvPr/>
        </p:nvSpPr>
        <p:spPr>
          <a:xfrm>
            <a:off x="12192000" y="2794243"/>
            <a:ext cx="2707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MUCHAS</a:t>
            </a:r>
            <a:endParaRPr lang="en-US" sz="32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2B9C6598-0BAC-4860-9BC8-52DF9708ADDF}"/>
              </a:ext>
            </a:extLst>
          </p:cNvPr>
          <p:cNvSpPr txBox="1"/>
          <p:nvPr/>
        </p:nvSpPr>
        <p:spPr>
          <a:xfrm>
            <a:off x="12295096" y="3434920"/>
            <a:ext cx="2707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GRACIAS</a:t>
            </a:r>
            <a:endParaRPr lang="en-US" sz="32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7E51A3AC-8D30-4581-8DD7-74976CF7D0FD}"/>
              </a:ext>
            </a:extLst>
          </p:cNvPr>
          <p:cNvGrpSpPr/>
          <p:nvPr/>
        </p:nvGrpSpPr>
        <p:grpSpPr>
          <a:xfrm>
            <a:off x="1199929" y="598425"/>
            <a:ext cx="5641271" cy="5641271"/>
            <a:chOff x="659666" y="598425"/>
            <a:chExt cx="5641271" cy="5641271"/>
          </a:xfrm>
          <a:effectLst/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991AC262-9716-4414-B895-E4DA7A21C1C5}"/>
                </a:ext>
              </a:extLst>
            </p:cNvPr>
            <p:cNvGrpSpPr/>
            <p:nvPr/>
          </p:nvGrpSpPr>
          <p:grpSpPr>
            <a:xfrm>
              <a:off x="659666" y="598425"/>
              <a:ext cx="5641271" cy="5641271"/>
              <a:chOff x="1224922" y="598425"/>
              <a:chExt cx="5641271" cy="564127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D6C4E4A-E712-41C4-8BD7-851BC1129879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A0C67887-1461-41D9-97B1-C420F58099E8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03350902-52CA-419B-AF1D-F38AE33A093C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40CB4885-4CED-43DB-BF99-9618319762A5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F41517B-D9B9-468D-B05A-0318386E78EB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0B245ADF-7664-4A2B-85EB-A9DFF9EF4AA3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FEA8A56-F0FF-40B6-8134-A2EF8497361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59D75FC2-F7E9-4D4D-9FB4-1F8C0E886870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93037B79-FF6A-416A-961E-E40A96A1A97A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3105D1F-DECC-46E5-BBBD-AC55B0823584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D8E7EBE3-7E40-42E5-A553-6A113BF3D7A6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1E2DA96-3FD1-4E7E-B063-ED44E46F92E9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86A79BA0-AD14-4601-AF9F-DF4F417D9A89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86BA47FB-A6D8-4B11-9CD1-5CB7A17C1EF8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CC63048-5117-43BE-AF8A-F2E35B24F645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5F384C62-BA2B-4436-9AAE-616937EB76B7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C59778B3-21D4-419E-9CFF-26B8C203CCC3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25B461A0-4C17-4BB7-BAF2-07508B63B6D0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A44B254D-4BA6-4FAE-B78C-48EF9AF181F0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E9C5F3A3-918C-485E-9126-80ED9D437032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F3A59EE9-CB46-4C47-A3D2-7599DFB2040E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7E3ABB18-67C8-4E10-9660-B246F371916B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8CC82E7-8A36-4941-A18E-FB3C9DFB68B5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3B032F6F-913C-45CB-9277-3D87DD21BA0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Circle: Hollow 53">
              <a:extLst>
                <a:ext uri="{FF2B5EF4-FFF2-40B4-BE49-F238E27FC236}">
                  <a16:creationId xmlns:a16="http://schemas.microsoft.com/office/drawing/2014/main" xmlns="" id="{2DAB6D9C-DC4E-48FC-9383-17D84B61470E}"/>
                </a:ext>
              </a:extLst>
            </p:cNvPr>
            <p:cNvSpPr/>
            <p:nvPr/>
          </p:nvSpPr>
          <p:spPr>
            <a:xfrm>
              <a:off x="1041620" y="980379"/>
              <a:ext cx="4877362" cy="4877362"/>
            </a:xfrm>
            <a:prstGeom prst="donut">
              <a:avLst>
                <a:gd name="adj" fmla="val 120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xmlns="" id="{8EF0485B-6316-47CB-BD53-A6B7F147B84F}"/>
              </a:ext>
            </a:extLst>
          </p:cNvPr>
          <p:cNvGrpSpPr/>
          <p:nvPr/>
        </p:nvGrpSpPr>
        <p:grpSpPr>
          <a:xfrm>
            <a:off x="1794908" y="1193405"/>
            <a:ext cx="4451312" cy="4451310"/>
            <a:chOff x="2154470" y="585173"/>
            <a:chExt cx="5641271" cy="5641271"/>
          </a:xfrm>
          <a:solidFill>
            <a:schemeClr val="accent2"/>
          </a:solidFill>
          <a:effectLst/>
        </p:grpSpPr>
        <p:sp>
          <p:nvSpPr>
            <p:cNvPr id="265" name="Circle: Hollow 264">
              <a:extLst>
                <a:ext uri="{FF2B5EF4-FFF2-40B4-BE49-F238E27FC236}">
                  <a16:creationId xmlns:a16="http://schemas.microsoft.com/office/drawing/2014/main" xmlns="" id="{93A84295-0701-4803-A8A4-7CC35A2B54F6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xmlns="" id="{AC2DE40F-5C83-47EE-83FE-3C4EFFC5AC39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xmlns="" id="{28D561E5-258A-4123-ACAB-EFF3AF49D376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293" name="Rectangle 81">
                  <a:extLst>
                    <a:ext uri="{FF2B5EF4-FFF2-40B4-BE49-F238E27FC236}">
                      <a16:creationId xmlns:a16="http://schemas.microsoft.com/office/drawing/2014/main" xmlns="" id="{E50FF7FD-AF1E-43AC-AF82-54551E787F41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82">
                  <a:extLst>
                    <a:ext uri="{FF2B5EF4-FFF2-40B4-BE49-F238E27FC236}">
                      <a16:creationId xmlns:a16="http://schemas.microsoft.com/office/drawing/2014/main" xmlns="" id="{4103FBED-7F78-4FCE-8A6D-E74A55AE24E7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83">
                  <a:extLst>
                    <a:ext uri="{FF2B5EF4-FFF2-40B4-BE49-F238E27FC236}">
                      <a16:creationId xmlns:a16="http://schemas.microsoft.com/office/drawing/2014/main" xmlns="" id="{8A2A6440-B405-409D-A82A-52AA6AC13E9D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84">
                  <a:extLst>
                    <a:ext uri="{FF2B5EF4-FFF2-40B4-BE49-F238E27FC236}">
                      <a16:creationId xmlns:a16="http://schemas.microsoft.com/office/drawing/2014/main" xmlns="" id="{EC860494-78B1-400C-8BA0-1151E41F455D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85">
                  <a:extLst>
                    <a:ext uri="{FF2B5EF4-FFF2-40B4-BE49-F238E27FC236}">
                      <a16:creationId xmlns:a16="http://schemas.microsoft.com/office/drawing/2014/main" xmlns="" id="{66434C06-0653-4A24-9BD3-8C8CD6FE85B7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86">
                  <a:extLst>
                    <a:ext uri="{FF2B5EF4-FFF2-40B4-BE49-F238E27FC236}">
                      <a16:creationId xmlns:a16="http://schemas.microsoft.com/office/drawing/2014/main" xmlns="" id="{39D6C104-41E3-47AA-8FCB-077F34FB1F8A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87">
                  <a:extLst>
                    <a:ext uri="{FF2B5EF4-FFF2-40B4-BE49-F238E27FC236}">
                      <a16:creationId xmlns:a16="http://schemas.microsoft.com/office/drawing/2014/main" xmlns="" id="{AD8AD4A8-C588-4168-8693-F0E358BEAFA4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88">
                  <a:extLst>
                    <a:ext uri="{FF2B5EF4-FFF2-40B4-BE49-F238E27FC236}">
                      <a16:creationId xmlns:a16="http://schemas.microsoft.com/office/drawing/2014/main" xmlns="" id="{CD6B9561-4F74-4D55-AE75-4EA034B80A59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89">
                  <a:extLst>
                    <a:ext uri="{FF2B5EF4-FFF2-40B4-BE49-F238E27FC236}">
                      <a16:creationId xmlns:a16="http://schemas.microsoft.com/office/drawing/2014/main" xmlns="" id="{064E8FDA-845B-42C5-B559-3A742E7FAC71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90">
                  <a:extLst>
                    <a:ext uri="{FF2B5EF4-FFF2-40B4-BE49-F238E27FC236}">
                      <a16:creationId xmlns:a16="http://schemas.microsoft.com/office/drawing/2014/main" xmlns="" id="{DADAC996-3936-4CDF-A6CB-3CDDC773127C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91">
                  <a:extLst>
                    <a:ext uri="{FF2B5EF4-FFF2-40B4-BE49-F238E27FC236}">
                      <a16:creationId xmlns:a16="http://schemas.microsoft.com/office/drawing/2014/main" xmlns="" id="{DEB43521-0BEC-4EB1-B13A-94BBAF89C61E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92">
                  <a:extLst>
                    <a:ext uri="{FF2B5EF4-FFF2-40B4-BE49-F238E27FC236}">
                      <a16:creationId xmlns:a16="http://schemas.microsoft.com/office/drawing/2014/main" xmlns="" id="{F3244BEC-CD1E-422E-B30B-24E1261C9368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93">
                  <a:extLst>
                    <a:ext uri="{FF2B5EF4-FFF2-40B4-BE49-F238E27FC236}">
                      <a16:creationId xmlns:a16="http://schemas.microsoft.com/office/drawing/2014/main" xmlns="" id="{12C6BC75-9263-4940-AB54-90D513C072DB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94">
                  <a:extLst>
                    <a:ext uri="{FF2B5EF4-FFF2-40B4-BE49-F238E27FC236}">
                      <a16:creationId xmlns:a16="http://schemas.microsoft.com/office/drawing/2014/main" xmlns="" id="{8C376E36-B160-4324-AC54-B9FBDEADB83F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95">
                  <a:extLst>
                    <a:ext uri="{FF2B5EF4-FFF2-40B4-BE49-F238E27FC236}">
                      <a16:creationId xmlns:a16="http://schemas.microsoft.com/office/drawing/2014/main" xmlns="" id="{B8EAA488-3E51-4C2E-8EAD-462CD3D15D22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96">
                  <a:extLst>
                    <a:ext uri="{FF2B5EF4-FFF2-40B4-BE49-F238E27FC236}">
                      <a16:creationId xmlns:a16="http://schemas.microsoft.com/office/drawing/2014/main" xmlns="" id="{983F5CFD-7937-47E0-BB9B-B8282B28B064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97">
                  <a:extLst>
                    <a:ext uri="{FF2B5EF4-FFF2-40B4-BE49-F238E27FC236}">
                      <a16:creationId xmlns:a16="http://schemas.microsoft.com/office/drawing/2014/main" xmlns="" id="{7A724156-94FD-40B7-935C-3866E9C694CF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98">
                  <a:extLst>
                    <a:ext uri="{FF2B5EF4-FFF2-40B4-BE49-F238E27FC236}">
                      <a16:creationId xmlns:a16="http://schemas.microsoft.com/office/drawing/2014/main" xmlns="" id="{1FDB25A4-A63A-42D8-9C45-E14CEC570E31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99">
                  <a:extLst>
                    <a:ext uri="{FF2B5EF4-FFF2-40B4-BE49-F238E27FC236}">
                      <a16:creationId xmlns:a16="http://schemas.microsoft.com/office/drawing/2014/main" xmlns="" id="{88E075F3-AE03-4D73-AD08-C2F7B816408F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100">
                  <a:extLst>
                    <a:ext uri="{FF2B5EF4-FFF2-40B4-BE49-F238E27FC236}">
                      <a16:creationId xmlns:a16="http://schemas.microsoft.com/office/drawing/2014/main" xmlns="" id="{1C08D680-0C06-4EFA-8E25-721DF825184F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101">
                  <a:extLst>
                    <a:ext uri="{FF2B5EF4-FFF2-40B4-BE49-F238E27FC236}">
                      <a16:creationId xmlns:a16="http://schemas.microsoft.com/office/drawing/2014/main" xmlns="" id="{C57ABF66-C507-4306-9766-DEA076E6FCF2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102">
                  <a:extLst>
                    <a:ext uri="{FF2B5EF4-FFF2-40B4-BE49-F238E27FC236}">
                      <a16:creationId xmlns:a16="http://schemas.microsoft.com/office/drawing/2014/main" xmlns="" id="{B4E2C5E9-5B21-4452-B65A-E396DB498033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103">
                  <a:extLst>
                    <a:ext uri="{FF2B5EF4-FFF2-40B4-BE49-F238E27FC236}">
                      <a16:creationId xmlns:a16="http://schemas.microsoft.com/office/drawing/2014/main" xmlns="" id="{D2960129-B074-40EB-B1A1-1CFAFE6F7C23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80">
                  <a:extLst>
                    <a:ext uri="{FF2B5EF4-FFF2-40B4-BE49-F238E27FC236}">
                      <a16:creationId xmlns:a16="http://schemas.microsoft.com/office/drawing/2014/main" xmlns="" id="{EE683968-58D8-4CDE-8C6E-C776B1A79A12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accent2"/>
                      </a:solidFill>
                    </a:ln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xmlns="" id="{0C15E60E-39C6-4684-AE42-9A077E931443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xmlns="" id="{AF3D4EBF-7670-498B-A909-C78B155648D5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accent2"/>
                      </a:solidFill>
                    </a:ln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xmlns="" id="{53F081AF-D26A-45A6-8A8A-A2BE1EA111B3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xmlns="" id="{F459A4EE-F7CF-449E-A108-282D2EFCF7DD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xmlns="" id="{6A45962C-B110-441B-9D03-7618358FD5A4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xmlns="" id="{A945B6E0-C3D1-4690-9959-8F4CEFEB91E4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xmlns="" id="{3F5944D1-E7B1-472A-82C7-CFA13ACA7BF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xmlns="" id="{42E93AAD-2A4B-4E75-A280-48E9BDAF9C6D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xmlns="" id="{EE98365A-48FC-4045-9CA8-5BA32067953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xmlns="" id="{E79F88B1-374E-4EF1-BC60-50916EACADF8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xmlns="" id="{28D11CE6-3BE0-4EC8-BBF8-6048E4D8EEC2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xmlns="" id="{40439566-25CE-4922-88F2-F8B9DD431B1F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xmlns="" id="{EF0DF8C1-70EB-426E-9066-045E7ECADFD8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xmlns="" id="{C35E3E14-E212-4682-938C-EE14FF7B3CEF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xmlns="" id="{A1C9C705-A412-400A-A281-4A4C17650D66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xmlns="" id="{6701850A-64DE-4848-AD54-BDFEB59EED9C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xmlns="" id="{C23D418F-1A20-4A03-9707-90ADD15DE3E9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xmlns="" id="{C9E6D86D-64B3-47E7-BB7C-F30FB7149671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xmlns="" id="{60681EA8-44EB-4BDD-981D-1278ED758716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xmlns="" id="{19DA99E3-0489-4388-8BF9-3F77979A8F69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xmlns="" id="{2F8E4404-382A-45EC-A405-ACE25E93B100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xmlns="" id="{46B6B3E8-BD8D-4CF0-BC62-466E2D0AD17C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xmlns="" id="{C42A47A3-F6C4-42F5-B30D-4FEF894ABC1A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xmlns="" id="{69578DF4-029D-4C0B-AD2F-7DC0CB3573A2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F0AB1F4-C5C7-4003-BA8A-9F3D243CB8E0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64" name="Circle: Hollow 263">
              <a:extLst>
                <a:ext uri="{FF2B5EF4-FFF2-40B4-BE49-F238E27FC236}">
                  <a16:creationId xmlns:a16="http://schemas.microsoft.com/office/drawing/2014/main" xmlns="" id="{147B0A70-CA52-4A66-BD4A-95983FD682F1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xmlns="" id="{8F75B49E-0147-4EE7-A1FF-864A86918FED}"/>
              </a:ext>
            </a:extLst>
          </p:cNvPr>
          <p:cNvGrpSpPr/>
          <p:nvPr/>
        </p:nvGrpSpPr>
        <p:grpSpPr>
          <a:xfrm>
            <a:off x="2551359" y="1949856"/>
            <a:ext cx="2938410" cy="2938408"/>
            <a:chOff x="2551359" y="1949856"/>
            <a:chExt cx="2938410" cy="2938408"/>
          </a:xfrm>
          <a:solidFill>
            <a:schemeClr val="accent2"/>
          </a:solidFill>
          <a:effectLst/>
        </p:grpSpPr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xmlns="" id="{8B6DE93E-EF3B-4CDC-BF62-1E2B7F6DD9F5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xmlns="" id="{CD29EB79-E417-40C2-A4AB-B44B4A562ACA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xmlns="" id="{049F2F69-5F6D-4715-9C51-A60273C01554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xmlns="" id="{41EF09A0-2840-490B-A985-774CD66B805D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xmlns="" id="{57EAAFB1-8C37-47B9-AFED-E9DB47367003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xmlns="" id="{3A25CC5E-E6E8-4A69-A386-9E7A2578FFB0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xmlns="" id="{49BB8E80-4435-4B3E-96DC-6C44E4D17DFA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xmlns="" id="{A133B53C-D09E-4F52-985B-22A877B729B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xmlns="" id="{1910E2E4-6AB1-4C35-9EF5-6357DB9531CB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xmlns="" id="{19EEED5D-1466-4943-8E63-7F083FC848E4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xmlns="" id="{D005903D-46E6-4F38-8FB0-A04DDC6C1231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xmlns="" id="{0B6C7D2F-B444-4935-81D5-A881756BA06A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xmlns="" id="{51F1DF29-5F86-4954-B0DC-8E2FCEE76A67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xmlns="" id="{15E95714-FFC2-4B55-BB19-B626775556D1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xmlns="" id="{657283F3-3D9C-4EBF-98DD-BFAA6F30F728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xmlns="" id="{8DBC9F9E-3DFF-440E-AC3D-E830A235A041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xmlns="" id="{CD90AC8F-B7F0-4DE0-B4C8-4E695C25029F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xmlns="" id="{2D59AD85-C77E-4D44-9899-64A5136BFE1B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xmlns="" id="{717596C3-0278-4DF6-B84F-03A2F6D2A744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xmlns="" id="{8F8B3281-8081-481D-A63B-63AA6129D952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xmlns="" id="{9A506D71-9019-4725-9DA6-B214B2912106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xmlns="" id="{3A32BD10-EE54-4701-8035-5A52F2B0D61D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xmlns="" id="{D2A4CBC0-8235-4C1D-85F8-0F61140BC793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xmlns="" id="{C3A2912C-2D13-4094-82E8-F2B4C4F9897C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xmlns="" id="{5490B398-59FC-4FBE-B233-FF9E081A6AD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318" name="Circle: Hollow 317">
              <a:extLst>
                <a:ext uri="{FF2B5EF4-FFF2-40B4-BE49-F238E27FC236}">
                  <a16:creationId xmlns:a16="http://schemas.microsoft.com/office/drawing/2014/main" xmlns="" id="{5361CFC7-93B8-47BC-9400-BF5F474E3E22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xmlns="" id="{6B0A2DD9-D480-49E9-AA36-465330FD36C4}"/>
              </a:ext>
            </a:extLst>
          </p:cNvPr>
          <p:cNvGrpSpPr/>
          <p:nvPr/>
        </p:nvGrpSpPr>
        <p:grpSpPr>
          <a:xfrm>
            <a:off x="2861271" y="2259768"/>
            <a:ext cx="2318586" cy="2318584"/>
            <a:chOff x="2154470" y="585173"/>
            <a:chExt cx="5641271" cy="5641271"/>
          </a:xfrm>
          <a:solidFill>
            <a:schemeClr val="accent2"/>
          </a:solidFill>
          <a:effectLst/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xmlns="" id="{FB0827B9-4C32-4A2B-A4A1-1CB7FF7B3370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xmlns="" id="{28CFCC16-4787-439F-B81E-5A163392EDD4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373" name="Rectangle 80">
                  <a:extLst>
                    <a:ext uri="{FF2B5EF4-FFF2-40B4-BE49-F238E27FC236}">
                      <a16:creationId xmlns:a16="http://schemas.microsoft.com/office/drawing/2014/main" xmlns="" id="{CBD690E4-AE88-4DBD-AB5F-7B36CABA1FA6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4" name="Rectangle 81">
                  <a:extLst>
                    <a:ext uri="{FF2B5EF4-FFF2-40B4-BE49-F238E27FC236}">
                      <a16:creationId xmlns:a16="http://schemas.microsoft.com/office/drawing/2014/main" xmlns="" id="{CC7E5DAD-6BE6-4172-A2E5-D17991ADBFA8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5" name="Rectangle 82">
                  <a:extLst>
                    <a:ext uri="{FF2B5EF4-FFF2-40B4-BE49-F238E27FC236}">
                      <a16:creationId xmlns:a16="http://schemas.microsoft.com/office/drawing/2014/main" xmlns="" id="{B485CD5B-B65E-4E53-9357-18BBB9E7A3DA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6" name="Rectangle 83">
                  <a:extLst>
                    <a:ext uri="{FF2B5EF4-FFF2-40B4-BE49-F238E27FC236}">
                      <a16:creationId xmlns:a16="http://schemas.microsoft.com/office/drawing/2014/main" xmlns="" id="{3A18313A-4421-4148-BA7A-90FE8F059758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7" name="Rectangle 84">
                  <a:extLst>
                    <a:ext uri="{FF2B5EF4-FFF2-40B4-BE49-F238E27FC236}">
                      <a16:creationId xmlns:a16="http://schemas.microsoft.com/office/drawing/2014/main" xmlns="" id="{2DC1511A-BF68-4E75-A903-C6E476AE1973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8" name="Rectangle 85">
                  <a:extLst>
                    <a:ext uri="{FF2B5EF4-FFF2-40B4-BE49-F238E27FC236}">
                      <a16:creationId xmlns:a16="http://schemas.microsoft.com/office/drawing/2014/main" xmlns="" id="{74502575-71BC-4036-AFA3-B8AFA67BD47F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9" name="Rectangle 86">
                  <a:extLst>
                    <a:ext uri="{FF2B5EF4-FFF2-40B4-BE49-F238E27FC236}">
                      <a16:creationId xmlns:a16="http://schemas.microsoft.com/office/drawing/2014/main" xmlns="" id="{0D2E1A97-1933-46C9-9FF3-0B0AC48AA4AC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0" name="Rectangle 87">
                  <a:extLst>
                    <a:ext uri="{FF2B5EF4-FFF2-40B4-BE49-F238E27FC236}">
                      <a16:creationId xmlns:a16="http://schemas.microsoft.com/office/drawing/2014/main" xmlns="" id="{515EF11A-9281-4117-B15D-C6FEA0D41308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1" name="Rectangle 88">
                  <a:extLst>
                    <a:ext uri="{FF2B5EF4-FFF2-40B4-BE49-F238E27FC236}">
                      <a16:creationId xmlns:a16="http://schemas.microsoft.com/office/drawing/2014/main" xmlns="" id="{48935BC6-C802-44F1-93C8-09BF4EAABDEB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2" name="Rectangle 89">
                  <a:extLst>
                    <a:ext uri="{FF2B5EF4-FFF2-40B4-BE49-F238E27FC236}">
                      <a16:creationId xmlns:a16="http://schemas.microsoft.com/office/drawing/2014/main" xmlns="" id="{88D62032-8795-465C-8D61-B6DAA7F9FB0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3" name="Rectangle 90">
                  <a:extLst>
                    <a:ext uri="{FF2B5EF4-FFF2-40B4-BE49-F238E27FC236}">
                      <a16:creationId xmlns:a16="http://schemas.microsoft.com/office/drawing/2014/main" xmlns="" id="{3DC9683C-3020-41F2-B13A-1223704FE359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4" name="Rectangle 91">
                  <a:extLst>
                    <a:ext uri="{FF2B5EF4-FFF2-40B4-BE49-F238E27FC236}">
                      <a16:creationId xmlns:a16="http://schemas.microsoft.com/office/drawing/2014/main" xmlns="" id="{12D3E660-A8B1-4552-8C2D-DB5865191991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5" name="Rectangle 92">
                  <a:extLst>
                    <a:ext uri="{FF2B5EF4-FFF2-40B4-BE49-F238E27FC236}">
                      <a16:creationId xmlns:a16="http://schemas.microsoft.com/office/drawing/2014/main" xmlns="" id="{A6D76923-E193-4DDE-AA62-B4FEE0A5BAB1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6" name="Rectangle 93">
                  <a:extLst>
                    <a:ext uri="{FF2B5EF4-FFF2-40B4-BE49-F238E27FC236}">
                      <a16:creationId xmlns:a16="http://schemas.microsoft.com/office/drawing/2014/main" xmlns="" id="{9E06B0DE-5B61-4E29-BAB9-722C040E5E59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7" name="Rectangle 94">
                  <a:extLst>
                    <a:ext uri="{FF2B5EF4-FFF2-40B4-BE49-F238E27FC236}">
                      <a16:creationId xmlns:a16="http://schemas.microsoft.com/office/drawing/2014/main" xmlns="" id="{3A9DBEDB-DEC7-4B1A-8D7E-464D8D1D8568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8" name="Rectangle 95">
                  <a:extLst>
                    <a:ext uri="{FF2B5EF4-FFF2-40B4-BE49-F238E27FC236}">
                      <a16:creationId xmlns:a16="http://schemas.microsoft.com/office/drawing/2014/main" xmlns="" id="{8FDECD82-D8DF-4130-805F-F2AF01A0C353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9" name="Rectangle 96">
                  <a:extLst>
                    <a:ext uri="{FF2B5EF4-FFF2-40B4-BE49-F238E27FC236}">
                      <a16:creationId xmlns:a16="http://schemas.microsoft.com/office/drawing/2014/main" xmlns="" id="{C23180AB-A7FF-4C82-AA17-FA17F70A5EA0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0" name="Rectangle 97">
                  <a:extLst>
                    <a:ext uri="{FF2B5EF4-FFF2-40B4-BE49-F238E27FC236}">
                      <a16:creationId xmlns:a16="http://schemas.microsoft.com/office/drawing/2014/main" xmlns="" id="{5A2203B2-3C8F-4F35-A46B-4AD15F37448C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1" name="Rectangle 98">
                  <a:extLst>
                    <a:ext uri="{FF2B5EF4-FFF2-40B4-BE49-F238E27FC236}">
                      <a16:creationId xmlns:a16="http://schemas.microsoft.com/office/drawing/2014/main" xmlns="" id="{2C006030-8500-407F-A5AD-D7B583A5073B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2" name="Rectangle 99">
                  <a:extLst>
                    <a:ext uri="{FF2B5EF4-FFF2-40B4-BE49-F238E27FC236}">
                      <a16:creationId xmlns:a16="http://schemas.microsoft.com/office/drawing/2014/main" xmlns="" id="{BA41CA40-A981-41AF-B2B8-0CE9D672ADF2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3" name="Rectangle 100">
                  <a:extLst>
                    <a:ext uri="{FF2B5EF4-FFF2-40B4-BE49-F238E27FC236}">
                      <a16:creationId xmlns:a16="http://schemas.microsoft.com/office/drawing/2014/main" xmlns="" id="{F2DF6981-F11F-4DC1-96A0-269219D41A51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4" name="Rectangle 101">
                  <a:extLst>
                    <a:ext uri="{FF2B5EF4-FFF2-40B4-BE49-F238E27FC236}">
                      <a16:creationId xmlns:a16="http://schemas.microsoft.com/office/drawing/2014/main" xmlns="" id="{2070EB8E-C031-472D-B27C-25C0187802E8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5" name="Rectangle 102">
                  <a:extLst>
                    <a:ext uri="{FF2B5EF4-FFF2-40B4-BE49-F238E27FC236}">
                      <a16:creationId xmlns:a16="http://schemas.microsoft.com/office/drawing/2014/main" xmlns="" id="{D09F619D-98B8-4617-BE92-50F7433B82A6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6" name="Rectangle 103">
                  <a:extLst>
                    <a:ext uri="{FF2B5EF4-FFF2-40B4-BE49-F238E27FC236}">
                      <a16:creationId xmlns:a16="http://schemas.microsoft.com/office/drawing/2014/main" xmlns="" id="{9F778E1D-12E8-4DE7-A216-633B080E33C7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xmlns="" id="{A8E3FEF1-66FB-4D3E-8C91-6C5CC7CD276E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xmlns="" id="{F3398C0F-5202-4306-BF68-3DE3910C5DD8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xmlns="" id="{04D23447-7355-4631-814C-4CBFDA13E968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xmlns="" id="{FEC22F0E-8185-4AB2-9815-B3D8B8DC08F2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xmlns="" id="{E8F438B2-0D1E-43B2-9F9E-DC318BA09109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xmlns="" id="{65E726E6-02B6-47D9-8650-F7CC4196AD3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xmlns="" id="{4A027513-B863-4E3A-98F8-0CAF4EBE055F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5" name="Freeform: Shape 354">
                  <a:extLst>
                    <a:ext uri="{FF2B5EF4-FFF2-40B4-BE49-F238E27FC236}">
                      <a16:creationId xmlns:a16="http://schemas.microsoft.com/office/drawing/2014/main" xmlns="" id="{598BA572-D7B8-4F6C-94B4-B30F41C135DE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6" name="Freeform: Shape 355">
                  <a:extLst>
                    <a:ext uri="{FF2B5EF4-FFF2-40B4-BE49-F238E27FC236}">
                      <a16:creationId xmlns:a16="http://schemas.microsoft.com/office/drawing/2014/main" xmlns="" id="{2DC4A1D7-6794-4A06-A118-136963D06A4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7" name="Freeform: Shape 356">
                  <a:extLst>
                    <a:ext uri="{FF2B5EF4-FFF2-40B4-BE49-F238E27FC236}">
                      <a16:creationId xmlns:a16="http://schemas.microsoft.com/office/drawing/2014/main" xmlns="" id="{56D97B37-2BE6-4649-81A4-447306C8F174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xmlns="" id="{5D7349F8-6D97-46A3-BB9E-3EF4721F15E4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xmlns="" id="{023D2CF4-8D04-4CD3-B0C6-32F27EF52B74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0" name="Freeform: Shape 359">
                  <a:extLst>
                    <a:ext uri="{FF2B5EF4-FFF2-40B4-BE49-F238E27FC236}">
                      <a16:creationId xmlns:a16="http://schemas.microsoft.com/office/drawing/2014/main" xmlns="" id="{FFC43EAD-DD84-4932-9F92-6F6D232FB463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xmlns="" id="{94B465E1-BA65-460B-8624-B01F33230C27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xmlns="" id="{6D4A5C95-F064-4EE6-863C-075152EB61B6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xmlns="" id="{AED73AA9-3F2D-4415-8FDC-EB56FA514B3B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xmlns="" id="{D9831BD8-580B-42D2-AE95-58458337AE0F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xmlns="" id="{55CE90B6-568D-4DC1-A7D8-97A57950A7A4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xmlns="" id="{25092D40-8F64-4481-BE6C-9B1A5442BAAA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xmlns="" id="{9829E0F5-3057-493E-94E2-537A3B35971D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xmlns="" id="{9C3FDF29-4177-446D-B87C-FA1892F2D9B1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xmlns="" id="{80DD1EDF-8C22-4919-B784-81E9756B3831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xmlns="" id="{F8A20935-667F-424C-B933-8D38B6714E68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xmlns="" id="{58D38FA2-C45C-4BCE-B5CE-B5D73F77382E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xmlns="" id="{37C85F78-F434-4786-9863-C0710AE7AD2E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345" name="Circle: Hollow 344">
              <a:extLst>
                <a:ext uri="{FF2B5EF4-FFF2-40B4-BE49-F238E27FC236}">
                  <a16:creationId xmlns:a16="http://schemas.microsoft.com/office/drawing/2014/main" xmlns="" id="{0F7EBE6B-8668-4279-9F91-87D9A02440EB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6" name="Circle: Hollow 345">
              <a:extLst>
                <a:ext uri="{FF2B5EF4-FFF2-40B4-BE49-F238E27FC236}">
                  <a16:creationId xmlns:a16="http://schemas.microsoft.com/office/drawing/2014/main" xmlns="" id="{341D0121-11B9-467A-B811-15986868094E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xmlns="" id="{060DA7C8-07C3-488A-A28F-73B7FDD68D82}"/>
              </a:ext>
            </a:extLst>
          </p:cNvPr>
          <p:cNvGrpSpPr/>
          <p:nvPr/>
        </p:nvGrpSpPr>
        <p:grpSpPr>
          <a:xfrm>
            <a:off x="3378962" y="2777457"/>
            <a:ext cx="1283210" cy="1283210"/>
            <a:chOff x="1224922" y="598425"/>
            <a:chExt cx="5641271" cy="5641271"/>
          </a:xfrm>
          <a:solidFill>
            <a:schemeClr val="accent2"/>
          </a:solidFill>
          <a:effectLst/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xmlns="" id="{4E6A399C-C269-402B-B2D9-D4F37BABD98B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xmlns="" id="{F394055E-FFFA-461E-B09C-6F988D27D8A1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xmlns="" id="{F6979BC9-301F-4E9B-8D86-5565114FD13E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xmlns="" id="{0975EB7B-C94A-41CF-AB97-8E96DD8F6AF1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xmlns="" id="{45526FD7-63E2-42CD-B87F-2E81C9EE0E22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xmlns="" id="{AB0629A7-4FDB-4CDA-9A37-CADF67404CF3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46774DA7-FE3C-4E0F-A848-F1F28855091E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041F119D-0621-4CD9-8D28-AC8CAE1EA97C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xmlns="" id="{8A09B88B-7DC0-4272-BF19-89FED5D812B6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xmlns="" id="{D30848CD-43B6-4783-8E07-D757DA83564D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xmlns="" id="{4FDEABE0-E8EF-464E-9D97-6EFD6FD27386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xmlns="" id="{A42E31C3-610D-4CD2-9D17-E423CFACCEAC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xmlns="" id="{D64721D4-A549-4501-A1A5-E202CD0BAE51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xmlns="" id="{FEF5B6FA-32BE-4616-BB59-A769A8217D3C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xmlns="" id="{69A7D1F4-13A0-42E6-B37E-14A04EA8D065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xmlns="" id="{A28DEDD9-2A79-4143-B985-C5841E0826E9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xmlns="" id="{4918041D-9CEA-4C79-BB59-2B8B0BC16D75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xmlns="" id="{F60CAEA2-8EA4-4BC4-9B4A-C891A12ED24C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xmlns="" id="{64A7454B-2A51-4FFD-9773-C2AF7A3485F8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xmlns="" id="{349DC073-778A-4A7A-8FFF-0CE8A04DFF6E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xmlns="" id="{0CD5DEE1-511D-4502-8255-C2925E94C218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xmlns="" id="{A2C8E6CE-C455-4988-BCD9-39333DD998D7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xmlns="" id="{0FB67B44-56E5-455F-B455-88951EA448F3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xmlns="" id="{30C1E9DF-9F03-441E-8401-2A79C4827A39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5AF3EE30-9F79-462D-B47C-BB0F01987629}"/>
              </a:ext>
            </a:extLst>
          </p:cNvPr>
          <p:cNvSpPr/>
          <p:nvPr/>
        </p:nvSpPr>
        <p:spPr>
          <a:xfrm>
            <a:off x="3896579" y="3295075"/>
            <a:ext cx="247970" cy="2479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xmlns="" id="{A16F3319-95A7-447F-A9A0-BE7E5C298DB8}"/>
              </a:ext>
            </a:extLst>
          </p:cNvPr>
          <p:cNvSpPr/>
          <p:nvPr/>
        </p:nvSpPr>
        <p:spPr>
          <a:xfrm>
            <a:off x="-3793490" y="-4229556"/>
            <a:ext cx="15297232" cy="15297232"/>
          </a:xfrm>
          <a:custGeom>
            <a:avLst/>
            <a:gdLst>
              <a:gd name="connsiteX0" fmla="*/ 1919859 w 4865986"/>
              <a:gd name="connsiteY0" fmla="*/ 4783256 h 4865986"/>
              <a:gd name="connsiteX1" fmla="*/ 1948021 w 4865986"/>
              <a:gd name="connsiteY1" fmla="*/ 4790497 h 4865986"/>
              <a:gd name="connsiteX2" fmla="*/ 2186953 w 4865986"/>
              <a:gd name="connsiteY2" fmla="*/ 4826962 h 4865986"/>
              <a:gd name="connsiteX3" fmla="*/ 2320351 w 4865986"/>
              <a:gd name="connsiteY3" fmla="*/ 4833698 h 4865986"/>
              <a:gd name="connsiteX4" fmla="*/ 2320351 w 4865986"/>
              <a:gd name="connsiteY4" fmla="*/ 4865986 h 4865986"/>
              <a:gd name="connsiteX5" fmla="*/ 2183652 w 4865986"/>
              <a:gd name="connsiteY5" fmla="*/ 4859084 h 4865986"/>
              <a:gd name="connsiteX6" fmla="*/ 1941514 w 4865986"/>
              <a:gd name="connsiteY6" fmla="*/ 4822129 h 4865986"/>
              <a:gd name="connsiteX7" fmla="*/ 1911510 w 4865986"/>
              <a:gd name="connsiteY7" fmla="*/ 4814414 h 4865986"/>
              <a:gd name="connsiteX8" fmla="*/ 2946131 w 4865986"/>
              <a:gd name="connsiteY8" fmla="*/ 4783255 h 4865986"/>
              <a:gd name="connsiteX9" fmla="*/ 2954480 w 4865986"/>
              <a:gd name="connsiteY9" fmla="*/ 4814413 h 4865986"/>
              <a:gd name="connsiteX10" fmla="*/ 2924472 w 4865986"/>
              <a:gd name="connsiteY10" fmla="*/ 4822129 h 4865986"/>
              <a:gd name="connsiteX11" fmla="*/ 2682334 w 4865986"/>
              <a:gd name="connsiteY11" fmla="*/ 4859084 h 4865986"/>
              <a:gd name="connsiteX12" fmla="*/ 2545637 w 4865986"/>
              <a:gd name="connsiteY12" fmla="*/ 4865986 h 4865986"/>
              <a:gd name="connsiteX13" fmla="*/ 2545637 w 4865986"/>
              <a:gd name="connsiteY13" fmla="*/ 4833698 h 4865986"/>
              <a:gd name="connsiteX14" fmla="*/ 2679033 w 4865986"/>
              <a:gd name="connsiteY14" fmla="*/ 4826962 h 4865986"/>
              <a:gd name="connsiteX15" fmla="*/ 2917965 w 4865986"/>
              <a:gd name="connsiteY15" fmla="*/ 4790497 h 4865986"/>
              <a:gd name="connsiteX16" fmla="*/ 1329348 w 4865986"/>
              <a:gd name="connsiteY16" fmla="*/ 4569847 h 4865986"/>
              <a:gd name="connsiteX17" fmla="*/ 1496317 w 4865986"/>
              <a:gd name="connsiteY17" fmla="*/ 4650280 h 4865986"/>
              <a:gd name="connsiteX18" fmla="*/ 1702077 w 4865986"/>
              <a:gd name="connsiteY18" fmla="*/ 4725589 h 4865986"/>
              <a:gd name="connsiteX19" fmla="*/ 1693695 w 4865986"/>
              <a:gd name="connsiteY19" fmla="*/ 4756872 h 4865986"/>
              <a:gd name="connsiteX20" fmla="*/ 1483749 w 4865986"/>
              <a:gd name="connsiteY20" fmla="*/ 4680031 h 4865986"/>
              <a:gd name="connsiteX21" fmla="*/ 1313174 w 4865986"/>
              <a:gd name="connsiteY21" fmla="*/ 4597861 h 4865986"/>
              <a:gd name="connsiteX22" fmla="*/ 3536644 w 4865986"/>
              <a:gd name="connsiteY22" fmla="*/ 4569844 h 4865986"/>
              <a:gd name="connsiteX23" fmla="*/ 3552818 w 4865986"/>
              <a:gd name="connsiteY23" fmla="*/ 4597858 h 4865986"/>
              <a:gd name="connsiteX24" fmla="*/ 3382238 w 4865986"/>
              <a:gd name="connsiteY24" fmla="*/ 4680031 h 4865986"/>
              <a:gd name="connsiteX25" fmla="*/ 3172295 w 4865986"/>
              <a:gd name="connsiteY25" fmla="*/ 4756870 h 4865986"/>
              <a:gd name="connsiteX26" fmla="*/ 3163913 w 4865986"/>
              <a:gd name="connsiteY26" fmla="*/ 4725588 h 4865986"/>
              <a:gd name="connsiteX27" fmla="*/ 3369670 w 4865986"/>
              <a:gd name="connsiteY27" fmla="*/ 4650280 h 4865986"/>
              <a:gd name="connsiteX28" fmla="*/ 814868 w 4865986"/>
              <a:gd name="connsiteY28" fmla="*/ 4210416 h 4865986"/>
              <a:gd name="connsiteX29" fmla="*/ 902304 w 4865986"/>
              <a:gd name="connsiteY29" fmla="*/ 4289883 h 4865986"/>
              <a:gd name="connsiteX30" fmla="*/ 1087556 w 4865986"/>
              <a:gd name="connsiteY30" fmla="*/ 4428412 h 4865986"/>
              <a:gd name="connsiteX31" fmla="*/ 1134427 w 4865986"/>
              <a:gd name="connsiteY31" fmla="*/ 4456887 h 4865986"/>
              <a:gd name="connsiteX32" fmla="*/ 1118296 w 4865986"/>
              <a:gd name="connsiteY32" fmla="*/ 4484828 h 4865986"/>
              <a:gd name="connsiteX33" fmla="*/ 1069504 w 4865986"/>
              <a:gd name="connsiteY33" fmla="*/ 4455186 h 4865986"/>
              <a:gd name="connsiteX34" fmla="*/ 881766 w 4865986"/>
              <a:gd name="connsiteY34" fmla="*/ 4314798 h 4865986"/>
              <a:gd name="connsiteX35" fmla="*/ 792037 w 4865986"/>
              <a:gd name="connsiteY35" fmla="*/ 4233247 h 4865986"/>
              <a:gd name="connsiteX36" fmla="*/ 4051123 w 4865986"/>
              <a:gd name="connsiteY36" fmla="*/ 4210412 h 4865986"/>
              <a:gd name="connsiteX37" fmla="*/ 4073954 w 4865986"/>
              <a:gd name="connsiteY37" fmla="*/ 4233243 h 4865986"/>
              <a:gd name="connsiteX38" fmla="*/ 3984220 w 4865986"/>
              <a:gd name="connsiteY38" fmla="*/ 4314798 h 4865986"/>
              <a:gd name="connsiteX39" fmla="*/ 3796483 w 4865986"/>
              <a:gd name="connsiteY39" fmla="*/ 4455186 h 4865986"/>
              <a:gd name="connsiteX40" fmla="*/ 3747695 w 4865986"/>
              <a:gd name="connsiteY40" fmla="*/ 4484825 h 4865986"/>
              <a:gd name="connsiteX41" fmla="*/ 3731564 w 4865986"/>
              <a:gd name="connsiteY41" fmla="*/ 4456884 h 4865986"/>
              <a:gd name="connsiteX42" fmla="*/ 3778430 w 4865986"/>
              <a:gd name="connsiteY42" fmla="*/ 4428412 h 4865986"/>
              <a:gd name="connsiteX43" fmla="*/ 3963682 w 4865986"/>
              <a:gd name="connsiteY43" fmla="*/ 4289883 h 4865986"/>
              <a:gd name="connsiteX44" fmla="*/ 409097 w 4865986"/>
              <a:gd name="connsiteY44" fmla="*/ 3731554 h 4865986"/>
              <a:gd name="connsiteX45" fmla="*/ 437575 w 4865986"/>
              <a:gd name="connsiteY45" fmla="*/ 3778430 h 4865986"/>
              <a:gd name="connsiteX46" fmla="*/ 576104 w 4865986"/>
              <a:gd name="connsiteY46" fmla="*/ 3963683 h 4865986"/>
              <a:gd name="connsiteX47" fmla="*/ 655567 w 4865986"/>
              <a:gd name="connsiteY47" fmla="*/ 4051114 h 4865986"/>
              <a:gd name="connsiteX48" fmla="*/ 632736 w 4865986"/>
              <a:gd name="connsiteY48" fmla="*/ 4073945 h 4865986"/>
              <a:gd name="connsiteX49" fmla="*/ 551189 w 4865986"/>
              <a:gd name="connsiteY49" fmla="*/ 3984221 h 4865986"/>
              <a:gd name="connsiteX50" fmla="*/ 410801 w 4865986"/>
              <a:gd name="connsiteY50" fmla="*/ 3796483 h 4865986"/>
              <a:gd name="connsiteX51" fmla="*/ 381156 w 4865986"/>
              <a:gd name="connsiteY51" fmla="*/ 3747686 h 4865986"/>
              <a:gd name="connsiteX52" fmla="*/ 4456892 w 4865986"/>
              <a:gd name="connsiteY52" fmla="*/ 3731551 h 4865986"/>
              <a:gd name="connsiteX53" fmla="*/ 4484833 w 4865986"/>
              <a:gd name="connsiteY53" fmla="*/ 3747682 h 4865986"/>
              <a:gd name="connsiteX54" fmla="*/ 4455186 w 4865986"/>
              <a:gd name="connsiteY54" fmla="*/ 3796483 h 4865986"/>
              <a:gd name="connsiteX55" fmla="*/ 4314798 w 4865986"/>
              <a:gd name="connsiteY55" fmla="*/ 3984221 h 4865986"/>
              <a:gd name="connsiteX56" fmla="*/ 4233254 w 4865986"/>
              <a:gd name="connsiteY56" fmla="*/ 4073942 h 4865986"/>
              <a:gd name="connsiteX57" fmla="*/ 4210423 w 4865986"/>
              <a:gd name="connsiteY57" fmla="*/ 4051111 h 4865986"/>
              <a:gd name="connsiteX58" fmla="*/ 4289883 w 4865986"/>
              <a:gd name="connsiteY58" fmla="*/ 3963683 h 4865986"/>
              <a:gd name="connsiteX59" fmla="*/ 4428412 w 4865986"/>
              <a:gd name="connsiteY59" fmla="*/ 3778430 h 4865986"/>
              <a:gd name="connsiteX60" fmla="*/ 140395 w 4865986"/>
              <a:gd name="connsiteY60" fmla="*/ 3163903 h 4865986"/>
              <a:gd name="connsiteX61" fmla="*/ 215707 w 4865986"/>
              <a:gd name="connsiteY61" fmla="*/ 3369670 h 4865986"/>
              <a:gd name="connsiteX62" fmla="*/ 296137 w 4865986"/>
              <a:gd name="connsiteY62" fmla="*/ 3536634 h 4865986"/>
              <a:gd name="connsiteX63" fmla="*/ 268124 w 4865986"/>
              <a:gd name="connsiteY63" fmla="*/ 3552807 h 4865986"/>
              <a:gd name="connsiteX64" fmla="*/ 185956 w 4865986"/>
              <a:gd name="connsiteY64" fmla="*/ 3382238 h 4865986"/>
              <a:gd name="connsiteX65" fmla="*/ 109112 w 4865986"/>
              <a:gd name="connsiteY65" fmla="*/ 3172285 h 4865986"/>
              <a:gd name="connsiteX66" fmla="*/ 4725592 w 4865986"/>
              <a:gd name="connsiteY66" fmla="*/ 3163901 h 4865986"/>
              <a:gd name="connsiteX67" fmla="*/ 4756875 w 4865986"/>
              <a:gd name="connsiteY67" fmla="*/ 3172283 h 4865986"/>
              <a:gd name="connsiteX68" fmla="*/ 4680030 w 4865986"/>
              <a:gd name="connsiteY68" fmla="*/ 3382238 h 4865986"/>
              <a:gd name="connsiteX69" fmla="*/ 4597865 w 4865986"/>
              <a:gd name="connsiteY69" fmla="*/ 3552803 h 4865986"/>
              <a:gd name="connsiteX70" fmla="*/ 4569851 w 4865986"/>
              <a:gd name="connsiteY70" fmla="*/ 3536629 h 4865986"/>
              <a:gd name="connsiteX71" fmla="*/ 4650280 w 4865986"/>
              <a:gd name="connsiteY71" fmla="*/ 3369670 h 4865986"/>
              <a:gd name="connsiteX72" fmla="*/ 32288 w 4865986"/>
              <a:gd name="connsiteY72" fmla="*/ 2545628 h 4865986"/>
              <a:gd name="connsiteX73" fmla="*/ 39024 w 4865986"/>
              <a:gd name="connsiteY73" fmla="*/ 2679033 h 4865986"/>
              <a:gd name="connsiteX74" fmla="*/ 75490 w 4865986"/>
              <a:gd name="connsiteY74" fmla="*/ 2917965 h 4865986"/>
              <a:gd name="connsiteX75" fmla="*/ 82729 w 4865986"/>
              <a:gd name="connsiteY75" fmla="*/ 2946121 h 4865986"/>
              <a:gd name="connsiteX76" fmla="*/ 51571 w 4865986"/>
              <a:gd name="connsiteY76" fmla="*/ 2954470 h 4865986"/>
              <a:gd name="connsiteX77" fmla="*/ 43858 w 4865986"/>
              <a:gd name="connsiteY77" fmla="*/ 2924472 h 4865986"/>
              <a:gd name="connsiteX78" fmla="*/ 6903 w 4865986"/>
              <a:gd name="connsiteY78" fmla="*/ 2682334 h 4865986"/>
              <a:gd name="connsiteX79" fmla="*/ 0 w 4865986"/>
              <a:gd name="connsiteY79" fmla="*/ 2545628 h 4865986"/>
              <a:gd name="connsiteX80" fmla="*/ 4865986 w 4865986"/>
              <a:gd name="connsiteY80" fmla="*/ 2545628 h 4865986"/>
              <a:gd name="connsiteX81" fmla="*/ 4859083 w 4865986"/>
              <a:gd name="connsiteY81" fmla="*/ 2682334 h 4865986"/>
              <a:gd name="connsiteX82" fmla="*/ 4822129 w 4865986"/>
              <a:gd name="connsiteY82" fmla="*/ 2924472 h 4865986"/>
              <a:gd name="connsiteX83" fmla="*/ 4814416 w 4865986"/>
              <a:gd name="connsiteY83" fmla="*/ 2954468 h 4865986"/>
              <a:gd name="connsiteX84" fmla="*/ 4783258 w 4865986"/>
              <a:gd name="connsiteY84" fmla="*/ 2946119 h 4865986"/>
              <a:gd name="connsiteX85" fmla="*/ 4790497 w 4865986"/>
              <a:gd name="connsiteY85" fmla="*/ 2917965 h 4865986"/>
              <a:gd name="connsiteX86" fmla="*/ 4826962 w 4865986"/>
              <a:gd name="connsiteY86" fmla="*/ 2679033 h 4865986"/>
              <a:gd name="connsiteX87" fmla="*/ 4833698 w 4865986"/>
              <a:gd name="connsiteY87" fmla="*/ 2545628 h 4865986"/>
              <a:gd name="connsiteX88" fmla="*/ 4814412 w 4865986"/>
              <a:gd name="connsiteY88" fmla="*/ 1911504 h 4865986"/>
              <a:gd name="connsiteX89" fmla="*/ 4822129 w 4865986"/>
              <a:gd name="connsiteY89" fmla="*/ 1941514 h 4865986"/>
              <a:gd name="connsiteX90" fmla="*/ 4859083 w 4865986"/>
              <a:gd name="connsiteY90" fmla="*/ 2183652 h 4865986"/>
              <a:gd name="connsiteX91" fmla="*/ 4865986 w 4865986"/>
              <a:gd name="connsiteY91" fmla="*/ 2320343 h 4865986"/>
              <a:gd name="connsiteX92" fmla="*/ 4833698 w 4865986"/>
              <a:gd name="connsiteY92" fmla="*/ 2320343 h 4865986"/>
              <a:gd name="connsiteX93" fmla="*/ 4826962 w 4865986"/>
              <a:gd name="connsiteY93" fmla="*/ 2186953 h 4865986"/>
              <a:gd name="connsiteX94" fmla="*/ 4790497 w 4865986"/>
              <a:gd name="connsiteY94" fmla="*/ 1948021 h 4865986"/>
              <a:gd name="connsiteX95" fmla="*/ 4783254 w 4865986"/>
              <a:gd name="connsiteY95" fmla="*/ 1919852 h 4865986"/>
              <a:gd name="connsiteX96" fmla="*/ 51575 w 4865986"/>
              <a:gd name="connsiteY96" fmla="*/ 1911501 h 4865986"/>
              <a:gd name="connsiteX97" fmla="*/ 82733 w 4865986"/>
              <a:gd name="connsiteY97" fmla="*/ 1919850 h 4865986"/>
              <a:gd name="connsiteX98" fmla="*/ 75490 w 4865986"/>
              <a:gd name="connsiteY98" fmla="*/ 1948021 h 4865986"/>
              <a:gd name="connsiteX99" fmla="*/ 39024 w 4865986"/>
              <a:gd name="connsiteY99" fmla="*/ 2186953 h 4865986"/>
              <a:gd name="connsiteX100" fmla="*/ 32289 w 4865986"/>
              <a:gd name="connsiteY100" fmla="*/ 2320342 h 4865986"/>
              <a:gd name="connsiteX101" fmla="*/ 1 w 4865986"/>
              <a:gd name="connsiteY101" fmla="*/ 2320342 h 4865986"/>
              <a:gd name="connsiteX102" fmla="*/ 6903 w 4865986"/>
              <a:gd name="connsiteY102" fmla="*/ 2183652 h 4865986"/>
              <a:gd name="connsiteX103" fmla="*/ 43858 w 4865986"/>
              <a:gd name="connsiteY103" fmla="*/ 1941514 h 4865986"/>
              <a:gd name="connsiteX104" fmla="*/ 4597859 w 4865986"/>
              <a:gd name="connsiteY104" fmla="*/ 1313171 h 4865986"/>
              <a:gd name="connsiteX105" fmla="*/ 4680030 w 4865986"/>
              <a:gd name="connsiteY105" fmla="*/ 1483749 h 4865986"/>
              <a:gd name="connsiteX106" fmla="*/ 4756869 w 4865986"/>
              <a:gd name="connsiteY106" fmla="*/ 1693689 h 4865986"/>
              <a:gd name="connsiteX107" fmla="*/ 4725587 w 4865986"/>
              <a:gd name="connsiteY107" fmla="*/ 1702071 h 4865986"/>
              <a:gd name="connsiteX108" fmla="*/ 4650280 w 4865986"/>
              <a:gd name="connsiteY108" fmla="*/ 1496316 h 4865986"/>
              <a:gd name="connsiteX109" fmla="*/ 4569845 w 4865986"/>
              <a:gd name="connsiteY109" fmla="*/ 1329345 h 4865986"/>
              <a:gd name="connsiteX110" fmla="*/ 268129 w 4865986"/>
              <a:gd name="connsiteY110" fmla="*/ 1313167 h 4865986"/>
              <a:gd name="connsiteX111" fmla="*/ 296143 w 4865986"/>
              <a:gd name="connsiteY111" fmla="*/ 1329341 h 4865986"/>
              <a:gd name="connsiteX112" fmla="*/ 215707 w 4865986"/>
              <a:gd name="connsiteY112" fmla="*/ 1496316 h 4865986"/>
              <a:gd name="connsiteX113" fmla="*/ 140400 w 4865986"/>
              <a:gd name="connsiteY113" fmla="*/ 1702069 h 4865986"/>
              <a:gd name="connsiteX114" fmla="*/ 109118 w 4865986"/>
              <a:gd name="connsiteY114" fmla="*/ 1693687 h 4865986"/>
              <a:gd name="connsiteX115" fmla="*/ 185956 w 4865986"/>
              <a:gd name="connsiteY115" fmla="*/ 1483749 h 4865986"/>
              <a:gd name="connsiteX116" fmla="*/ 4233247 w 4865986"/>
              <a:gd name="connsiteY116" fmla="*/ 792037 h 4865986"/>
              <a:gd name="connsiteX117" fmla="*/ 4314798 w 4865986"/>
              <a:gd name="connsiteY117" fmla="*/ 881766 h 4865986"/>
              <a:gd name="connsiteX118" fmla="*/ 4455186 w 4865986"/>
              <a:gd name="connsiteY118" fmla="*/ 1069504 h 4865986"/>
              <a:gd name="connsiteX119" fmla="*/ 4484826 w 4865986"/>
              <a:gd name="connsiteY119" fmla="*/ 1118293 h 4865986"/>
              <a:gd name="connsiteX120" fmla="*/ 4456885 w 4865986"/>
              <a:gd name="connsiteY120" fmla="*/ 1134425 h 4865986"/>
              <a:gd name="connsiteX121" fmla="*/ 4428412 w 4865986"/>
              <a:gd name="connsiteY121" fmla="*/ 1087556 h 4865986"/>
              <a:gd name="connsiteX122" fmla="*/ 4289883 w 4865986"/>
              <a:gd name="connsiteY122" fmla="*/ 902304 h 4865986"/>
              <a:gd name="connsiteX123" fmla="*/ 4210416 w 4865986"/>
              <a:gd name="connsiteY123" fmla="*/ 814868 h 4865986"/>
              <a:gd name="connsiteX124" fmla="*/ 632743 w 4865986"/>
              <a:gd name="connsiteY124" fmla="*/ 792033 h 4865986"/>
              <a:gd name="connsiteX125" fmla="*/ 655574 w 4865986"/>
              <a:gd name="connsiteY125" fmla="*/ 814864 h 4865986"/>
              <a:gd name="connsiteX126" fmla="*/ 576104 w 4865986"/>
              <a:gd name="connsiteY126" fmla="*/ 902304 h 4865986"/>
              <a:gd name="connsiteX127" fmla="*/ 437575 w 4865986"/>
              <a:gd name="connsiteY127" fmla="*/ 1087556 h 4865986"/>
              <a:gd name="connsiteX128" fmla="*/ 409103 w 4865986"/>
              <a:gd name="connsiteY128" fmla="*/ 1134421 h 4865986"/>
              <a:gd name="connsiteX129" fmla="*/ 381163 w 4865986"/>
              <a:gd name="connsiteY129" fmla="*/ 1118290 h 4865986"/>
              <a:gd name="connsiteX130" fmla="*/ 410801 w 4865986"/>
              <a:gd name="connsiteY130" fmla="*/ 1069504 h 4865986"/>
              <a:gd name="connsiteX131" fmla="*/ 551189 w 4865986"/>
              <a:gd name="connsiteY131" fmla="*/ 881766 h 4865986"/>
              <a:gd name="connsiteX132" fmla="*/ 3747689 w 4865986"/>
              <a:gd name="connsiteY132" fmla="*/ 381158 h 4865986"/>
              <a:gd name="connsiteX133" fmla="*/ 3796483 w 4865986"/>
              <a:gd name="connsiteY133" fmla="*/ 410801 h 4865986"/>
              <a:gd name="connsiteX134" fmla="*/ 3984220 w 4865986"/>
              <a:gd name="connsiteY134" fmla="*/ 551188 h 4865986"/>
              <a:gd name="connsiteX135" fmla="*/ 4073946 w 4865986"/>
              <a:gd name="connsiteY135" fmla="*/ 632736 h 4865986"/>
              <a:gd name="connsiteX136" fmla="*/ 4051115 w 4865986"/>
              <a:gd name="connsiteY136" fmla="*/ 655567 h 4865986"/>
              <a:gd name="connsiteX137" fmla="*/ 3963682 w 4865986"/>
              <a:gd name="connsiteY137" fmla="*/ 576103 h 4865986"/>
              <a:gd name="connsiteX138" fmla="*/ 3778430 w 4865986"/>
              <a:gd name="connsiteY138" fmla="*/ 437574 h 4865986"/>
              <a:gd name="connsiteX139" fmla="*/ 3731557 w 4865986"/>
              <a:gd name="connsiteY139" fmla="*/ 409098 h 4865986"/>
              <a:gd name="connsiteX140" fmla="*/ 1118303 w 4865986"/>
              <a:gd name="connsiteY140" fmla="*/ 381155 h 4865986"/>
              <a:gd name="connsiteX141" fmla="*/ 1134434 w 4865986"/>
              <a:gd name="connsiteY141" fmla="*/ 409095 h 4865986"/>
              <a:gd name="connsiteX142" fmla="*/ 1087556 w 4865986"/>
              <a:gd name="connsiteY142" fmla="*/ 437574 h 4865986"/>
              <a:gd name="connsiteX143" fmla="*/ 902304 w 4865986"/>
              <a:gd name="connsiteY143" fmla="*/ 576103 h 4865986"/>
              <a:gd name="connsiteX144" fmla="*/ 814876 w 4865986"/>
              <a:gd name="connsiteY144" fmla="*/ 655563 h 4865986"/>
              <a:gd name="connsiteX145" fmla="*/ 792045 w 4865986"/>
              <a:gd name="connsiteY145" fmla="*/ 632732 h 4865986"/>
              <a:gd name="connsiteX146" fmla="*/ 881766 w 4865986"/>
              <a:gd name="connsiteY146" fmla="*/ 551188 h 4865986"/>
              <a:gd name="connsiteX147" fmla="*/ 1069504 w 4865986"/>
              <a:gd name="connsiteY147" fmla="*/ 410801 h 4865986"/>
              <a:gd name="connsiteX148" fmla="*/ 3172291 w 4865986"/>
              <a:gd name="connsiteY148" fmla="*/ 109114 h 4865986"/>
              <a:gd name="connsiteX149" fmla="*/ 3382238 w 4865986"/>
              <a:gd name="connsiteY149" fmla="*/ 185956 h 4865986"/>
              <a:gd name="connsiteX150" fmla="*/ 3552811 w 4865986"/>
              <a:gd name="connsiteY150" fmla="*/ 268125 h 4865986"/>
              <a:gd name="connsiteX151" fmla="*/ 3536637 w 4865986"/>
              <a:gd name="connsiteY151" fmla="*/ 296139 h 4865986"/>
              <a:gd name="connsiteX152" fmla="*/ 3369670 w 4865986"/>
              <a:gd name="connsiteY152" fmla="*/ 215706 h 4865986"/>
              <a:gd name="connsiteX153" fmla="*/ 3163909 w 4865986"/>
              <a:gd name="connsiteY153" fmla="*/ 140397 h 4865986"/>
              <a:gd name="connsiteX154" fmla="*/ 1693699 w 4865986"/>
              <a:gd name="connsiteY154" fmla="*/ 109113 h 4865986"/>
              <a:gd name="connsiteX155" fmla="*/ 1702081 w 4865986"/>
              <a:gd name="connsiteY155" fmla="*/ 140396 h 4865986"/>
              <a:gd name="connsiteX156" fmla="*/ 1496317 w 4865986"/>
              <a:gd name="connsiteY156" fmla="*/ 215706 h 4865986"/>
              <a:gd name="connsiteX157" fmla="*/ 1329355 w 4865986"/>
              <a:gd name="connsiteY157" fmla="*/ 296136 h 4865986"/>
              <a:gd name="connsiteX158" fmla="*/ 1313181 w 4865986"/>
              <a:gd name="connsiteY158" fmla="*/ 268123 h 4865986"/>
              <a:gd name="connsiteX159" fmla="*/ 1483749 w 4865986"/>
              <a:gd name="connsiteY159" fmla="*/ 185956 h 4865986"/>
              <a:gd name="connsiteX160" fmla="*/ 2545637 w 4865986"/>
              <a:gd name="connsiteY160" fmla="*/ 0 h 4865986"/>
              <a:gd name="connsiteX161" fmla="*/ 2682334 w 4865986"/>
              <a:gd name="connsiteY161" fmla="*/ 6903 h 4865986"/>
              <a:gd name="connsiteX162" fmla="*/ 2924472 w 4865986"/>
              <a:gd name="connsiteY162" fmla="*/ 43857 h 4865986"/>
              <a:gd name="connsiteX163" fmla="*/ 2954476 w 4865986"/>
              <a:gd name="connsiteY163" fmla="*/ 51572 h 4865986"/>
              <a:gd name="connsiteX164" fmla="*/ 2946127 w 4865986"/>
              <a:gd name="connsiteY164" fmla="*/ 82731 h 4865986"/>
              <a:gd name="connsiteX165" fmla="*/ 2917965 w 4865986"/>
              <a:gd name="connsiteY165" fmla="*/ 75490 h 4865986"/>
              <a:gd name="connsiteX166" fmla="*/ 2679033 w 4865986"/>
              <a:gd name="connsiteY166" fmla="*/ 39024 h 4865986"/>
              <a:gd name="connsiteX167" fmla="*/ 2545637 w 4865986"/>
              <a:gd name="connsiteY167" fmla="*/ 32288 h 4865986"/>
              <a:gd name="connsiteX168" fmla="*/ 2320350 w 4865986"/>
              <a:gd name="connsiteY168" fmla="*/ 0 h 4865986"/>
              <a:gd name="connsiteX169" fmla="*/ 2320350 w 4865986"/>
              <a:gd name="connsiteY169" fmla="*/ 32288 h 4865986"/>
              <a:gd name="connsiteX170" fmla="*/ 2186953 w 4865986"/>
              <a:gd name="connsiteY170" fmla="*/ 39024 h 4865986"/>
              <a:gd name="connsiteX171" fmla="*/ 1948021 w 4865986"/>
              <a:gd name="connsiteY171" fmla="*/ 75490 h 4865986"/>
              <a:gd name="connsiteX172" fmla="*/ 1919863 w 4865986"/>
              <a:gd name="connsiteY172" fmla="*/ 82730 h 4865986"/>
              <a:gd name="connsiteX173" fmla="*/ 1911514 w 4865986"/>
              <a:gd name="connsiteY173" fmla="*/ 51571 h 4865986"/>
              <a:gd name="connsiteX174" fmla="*/ 1941514 w 4865986"/>
              <a:gd name="connsiteY174" fmla="*/ 43857 h 4865986"/>
              <a:gd name="connsiteX175" fmla="*/ 2183652 w 4865986"/>
              <a:gd name="connsiteY175" fmla="*/ 6903 h 486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865986" h="4865986">
                <a:moveTo>
                  <a:pt x="1919859" y="4783256"/>
                </a:moveTo>
                <a:lnTo>
                  <a:pt x="1948021" y="4790497"/>
                </a:lnTo>
                <a:cubicBezTo>
                  <a:pt x="2026346" y="4806525"/>
                  <a:pt x="2106058" y="4818747"/>
                  <a:pt x="2186953" y="4826962"/>
                </a:cubicBezTo>
                <a:lnTo>
                  <a:pt x="2320351" y="4833698"/>
                </a:lnTo>
                <a:lnTo>
                  <a:pt x="2320351" y="4865986"/>
                </a:lnTo>
                <a:lnTo>
                  <a:pt x="2183652" y="4859084"/>
                </a:lnTo>
                <a:cubicBezTo>
                  <a:pt x="2101671" y="4850758"/>
                  <a:pt x="2020890" y="4838372"/>
                  <a:pt x="1941514" y="4822129"/>
                </a:cubicBezTo>
                <a:lnTo>
                  <a:pt x="1911510" y="4814414"/>
                </a:lnTo>
                <a:close/>
                <a:moveTo>
                  <a:pt x="2946131" y="4783255"/>
                </a:moveTo>
                <a:lnTo>
                  <a:pt x="2954480" y="4814413"/>
                </a:lnTo>
                <a:lnTo>
                  <a:pt x="2924472" y="4822129"/>
                </a:lnTo>
                <a:cubicBezTo>
                  <a:pt x="2845096" y="4838372"/>
                  <a:pt x="2764315" y="4850758"/>
                  <a:pt x="2682334" y="4859084"/>
                </a:cubicBezTo>
                <a:lnTo>
                  <a:pt x="2545637" y="4865986"/>
                </a:lnTo>
                <a:lnTo>
                  <a:pt x="2545637" y="4833698"/>
                </a:lnTo>
                <a:lnTo>
                  <a:pt x="2679033" y="4826962"/>
                </a:lnTo>
                <a:cubicBezTo>
                  <a:pt x="2759929" y="4818747"/>
                  <a:pt x="2839640" y="4806525"/>
                  <a:pt x="2917965" y="4790497"/>
                </a:cubicBezTo>
                <a:close/>
                <a:moveTo>
                  <a:pt x="1329348" y="4569847"/>
                </a:moveTo>
                <a:lnTo>
                  <a:pt x="1496317" y="4650280"/>
                </a:lnTo>
                <a:lnTo>
                  <a:pt x="1702077" y="4725589"/>
                </a:lnTo>
                <a:lnTo>
                  <a:pt x="1693695" y="4756872"/>
                </a:lnTo>
                <a:lnTo>
                  <a:pt x="1483749" y="4680031"/>
                </a:lnTo>
                <a:lnTo>
                  <a:pt x="1313174" y="4597861"/>
                </a:lnTo>
                <a:close/>
                <a:moveTo>
                  <a:pt x="3536644" y="4569844"/>
                </a:moveTo>
                <a:lnTo>
                  <a:pt x="3552818" y="4597858"/>
                </a:lnTo>
                <a:lnTo>
                  <a:pt x="3382238" y="4680031"/>
                </a:lnTo>
                <a:lnTo>
                  <a:pt x="3172295" y="4756870"/>
                </a:lnTo>
                <a:lnTo>
                  <a:pt x="3163913" y="4725588"/>
                </a:lnTo>
                <a:lnTo>
                  <a:pt x="3369670" y="4650280"/>
                </a:lnTo>
                <a:close/>
                <a:moveTo>
                  <a:pt x="814868" y="4210416"/>
                </a:moveTo>
                <a:lnTo>
                  <a:pt x="902304" y="4289883"/>
                </a:lnTo>
                <a:cubicBezTo>
                  <a:pt x="961728" y="4338924"/>
                  <a:pt x="1023546" y="4385167"/>
                  <a:pt x="1087556" y="4428412"/>
                </a:cubicBezTo>
                <a:lnTo>
                  <a:pt x="1134427" y="4456887"/>
                </a:lnTo>
                <a:lnTo>
                  <a:pt x="1118296" y="4484828"/>
                </a:lnTo>
                <a:lnTo>
                  <a:pt x="1069504" y="4455186"/>
                </a:lnTo>
                <a:cubicBezTo>
                  <a:pt x="1004634" y="4411361"/>
                  <a:pt x="941987" y="4364497"/>
                  <a:pt x="881766" y="4314798"/>
                </a:cubicBezTo>
                <a:lnTo>
                  <a:pt x="792037" y="4233247"/>
                </a:lnTo>
                <a:close/>
                <a:moveTo>
                  <a:pt x="4051123" y="4210412"/>
                </a:moveTo>
                <a:lnTo>
                  <a:pt x="4073954" y="4233243"/>
                </a:lnTo>
                <a:lnTo>
                  <a:pt x="3984220" y="4314798"/>
                </a:lnTo>
                <a:cubicBezTo>
                  <a:pt x="3923999" y="4364497"/>
                  <a:pt x="3861352" y="4411361"/>
                  <a:pt x="3796483" y="4455186"/>
                </a:cubicBezTo>
                <a:lnTo>
                  <a:pt x="3747695" y="4484825"/>
                </a:lnTo>
                <a:lnTo>
                  <a:pt x="3731564" y="4456884"/>
                </a:lnTo>
                <a:lnTo>
                  <a:pt x="3778430" y="4428412"/>
                </a:lnTo>
                <a:cubicBezTo>
                  <a:pt x="3842441" y="4385167"/>
                  <a:pt x="3904259" y="4338924"/>
                  <a:pt x="3963682" y="4289883"/>
                </a:cubicBezTo>
                <a:close/>
                <a:moveTo>
                  <a:pt x="409097" y="3731554"/>
                </a:moveTo>
                <a:lnTo>
                  <a:pt x="437575" y="3778430"/>
                </a:lnTo>
                <a:cubicBezTo>
                  <a:pt x="480819" y="3842441"/>
                  <a:pt x="527063" y="3904259"/>
                  <a:pt x="576104" y="3963683"/>
                </a:cubicBezTo>
                <a:lnTo>
                  <a:pt x="655567" y="4051114"/>
                </a:lnTo>
                <a:lnTo>
                  <a:pt x="632736" y="4073945"/>
                </a:lnTo>
                <a:lnTo>
                  <a:pt x="551189" y="3984221"/>
                </a:lnTo>
                <a:cubicBezTo>
                  <a:pt x="501490" y="3924000"/>
                  <a:pt x="454626" y="3861352"/>
                  <a:pt x="410801" y="3796483"/>
                </a:cubicBezTo>
                <a:lnTo>
                  <a:pt x="381156" y="3747686"/>
                </a:lnTo>
                <a:close/>
                <a:moveTo>
                  <a:pt x="4456892" y="3731551"/>
                </a:moveTo>
                <a:lnTo>
                  <a:pt x="4484833" y="3747682"/>
                </a:lnTo>
                <a:lnTo>
                  <a:pt x="4455186" y="3796483"/>
                </a:lnTo>
                <a:cubicBezTo>
                  <a:pt x="4411361" y="3861352"/>
                  <a:pt x="4364497" y="3924000"/>
                  <a:pt x="4314798" y="3984221"/>
                </a:cubicBezTo>
                <a:lnTo>
                  <a:pt x="4233254" y="4073942"/>
                </a:lnTo>
                <a:lnTo>
                  <a:pt x="4210423" y="4051111"/>
                </a:lnTo>
                <a:lnTo>
                  <a:pt x="4289883" y="3963683"/>
                </a:lnTo>
                <a:cubicBezTo>
                  <a:pt x="4338924" y="3904259"/>
                  <a:pt x="4385167" y="3842441"/>
                  <a:pt x="4428412" y="3778430"/>
                </a:cubicBezTo>
                <a:close/>
                <a:moveTo>
                  <a:pt x="140395" y="3163903"/>
                </a:moveTo>
                <a:lnTo>
                  <a:pt x="215707" y="3369670"/>
                </a:lnTo>
                <a:lnTo>
                  <a:pt x="296137" y="3536634"/>
                </a:lnTo>
                <a:lnTo>
                  <a:pt x="268124" y="3552807"/>
                </a:lnTo>
                <a:lnTo>
                  <a:pt x="185956" y="3382238"/>
                </a:lnTo>
                <a:lnTo>
                  <a:pt x="109112" y="3172285"/>
                </a:lnTo>
                <a:close/>
                <a:moveTo>
                  <a:pt x="4725592" y="3163901"/>
                </a:moveTo>
                <a:lnTo>
                  <a:pt x="4756875" y="3172283"/>
                </a:lnTo>
                <a:lnTo>
                  <a:pt x="4680030" y="3382238"/>
                </a:lnTo>
                <a:lnTo>
                  <a:pt x="4597865" y="3552803"/>
                </a:lnTo>
                <a:lnTo>
                  <a:pt x="4569851" y="3536629"/>
                </a:lnTo>
                <a:lnTo>
                  <a:pt x="4650280" y="3369670"/>
                </a:lnTo>
                <a:close/>
                <a:moveTo>
                  <a:pt x="32288" y="2545628"/>
                </a:moveTo>
                <a:lnTo>
                  <a:pt x="39024" y="2679033"/>
                </a:lnTo>
                <a:cubicBezTo>
                  <a:pt x="47240" y="2759929"/>
                  <a:pt x="59462" y="2839640"/>
                  <a:pt x="75490" y="2917965"/>
                </a:cubicBezTo>
                <a:lnTo>
                  <a:pt x="82729" y="2946121"/>
                </a:lnTo>
                <a:lnTo>
                  <a:pt x="51571" y="2954470"/>
                </a:lnTo>
                <a:lnTo>
                  <a:pt x="43858" y="2924472"/>
                </a:lnTo>
                <a:cubicBezTo>
                  <a:pt x="27615" y="2845096"/>
                  <a:pt x="15229" y="2764315"/>
                  <a:pt x="6903" y="2682334"/>
                </a:cubicBezTo>
                <a:lnTo>
                  <a:pt x="0" y="2545628"/>
                </a:lnTo>
                <a:close/>
                <a:moveTo>
                  <a:pt x="4865986" y="2545628"/>
                </a:moveTo>
                <a:lnTo>
                  <a:pt x="4859083" y="2682334"/>
                </a:lnTo>
                <a:cubicBezTo>
                  <a:pt x="4850758" y="2764315"/>
                  <a:pt x="4838371" y="2845096"/>
                  <a:pt x="4822129" y="2924472"/>
                </a:cubicBezTo>
                <a:lnTo>
                  <a:pt x="4814416" y="2954468"/>
                </a:lnTo>
                <a:lnTo>
                  <a:pt x="4783258" y="2946119"/>
                </a:lnTo>
                <a:lnTo>
                  <a:pt x="4790497" y="2917965"/>
                </a:lnTo>
                <a:cubicBezTo>
                  <a:pt x="4806524" y="2839640"/>
                  <a:pt x="4818747" y="2759929"/>
                  <a:pt x="4826962" y="2679033"/>
                </a:cubicBezTo>
                <a:lnTo>
                  <a:pt x="4833698" y="2545628"/>
                </a:lnTo>
                <a:close/>
                <a:moveTo>
                  <a:pt x="4814412" y="1911504"/>
                </a:moveTo>
                <a:lnTo>
                  <a:pt x="4822129" y="1941514"/>
                </a:lnTo>
                <a:cubicBezTo>
                  <a:pt x="4838371" y="2020890"/>
                  <a:pt x="4850758" y="2101671"/>
                  <a:pt x="4859083" y="2183652"/>
                </a:cubicBezTo>
                <a:lnTo>
                  <a:pt x="4865986" y="2320343"/>
                </a:lnTo>
                <a:lnTo>
                  <a:pt x="4833698" y="2320343"/>
                </a:lnTo>
                <a:lnTo>
                  <a:pt x="4826962" y="2186953"/>
                </a:lnTo>
                <a:cubicBezTo>
                  <a:pt x="4818747" y="2106058"/>
                  <a:pt x="4806524" y="2026346"/>
                  <a:pt x="4790497" y="1948021"/>
                </a:cubicBezTo>
                <a:lnTo>
                  <a:pt x="4783254" y="1919852"/>
                </a:lnTo>
                <a:close/>
                <a:moveTo>
                  <a:pt x="51575" y="1911501"/>
                </a:moveTo>
                <a:lnTo>
                  <a:pt x="82733" y="1919850"/>
                </a:lnTo>
                <a:lnTo>
                  <a:pt x="75490" y="1948021"/>
                </a:lnTo>
                <a:cubicBezTo>
                  <a:pt x="59462" y="2026346"/>
                  <a:pt x="47240" y="2106058"/>
                  <a:pt x="39024" y="2186953"/>
                </a:cubicBezTo>
                <a:lnTo>
                  <a:pt x="32289" y="2320342"/>
                </a:lnTo>
                <a:lnTo>
                  <a:pt x="1" y="2320342"/>
                </a:lnTo>
                <a:lnTo>
                  <a:pt x="6903" y="2183652"/>
                </a:lnTo>
                <a:cubicBezTo>
                  <a:pt x="15229" y="2101671"/>
                  <a:pt x="27615" y="2020890"/>
                  <a:pt x="43858" y="1941514"/>
                </a:cubicBezTo>
                <a:close/>
                <a:moveTo>
                  <a:pt x="4597859" y="1313171"/>
                </a:moveTo>
                <a:lnTo>
                  <a:pt x="4680030" y="1483749"/>
                </a:lnTo>
                <a:lnTo>
                  <a:pt x="4756869" y="1693689"/>
                </a:lnTo>
                <a:lnTo>
                  <a:pt x="4725587" y="1702071"/>
                </a:lnTo>
                <a:lnTo>
                  <a:pt x="4650280" y="1496316"/>
                </a:lnTo>
                <a:lnTo>
                  <a:pt x="4569845" y="1329345"/>
                </a:lnTo>
                <a:close/>
                <a:moveTo>
                  <a:pt x="268129" y="1313167"/>
                </a:moveTo>
                <a:lnTo>
                  <a:pt x="296143" y="1329341"/>
                </a:lnTo>
                <a:lnTo>
                  <a:pt x="215707" y="1496316"/>
                </a:lnTo>
                <a:lnTo>
                  <a:pt x="140400" y="1702069"/>
                </a:lnTo>
                <a:lnTo>
                  <a:pt x="109118" y="1693687"/>
                </a:lnTo>
                <a:lnTo>
                  <a:pt x="185956" y="1483749"/>
                </a:lnTo>
                <a:close/>
                <a:moveTo>
                  <a:pt x="4233247" y="792037"/>
                </a:moveTo>
                <a:lnTo>
                  <a:pt x="4314798" y="881766"/>
                </a:lnTo>
                <a:cubicBezTo>
                  <a:pt x="4364497" y="941987"/>
                  <a:pt x="4411361" y="1004634"/>
                  <a:pt x="4455186" y="1069504"/>
                </a:cubicBezTo>
                <a:lnTo>
                  <a:pt x="4484826" y="1118293"/>
                </a:lnTo>
                <a:lnTo>
                  <a:pt x="4456885" y="1134425"/>
                </a:lnTo>
                <a:lnTo>
                  <a:pt x="4428412" y="1087556"/>
                </a:lnTo>
                <a:cubicBezTo>
                  <a:pt x="4385167" y="1023546"/>
                  <a:pt x="4338924" y="961728"/>
                  <a:pt x="4289883" y="902304"/>
                </a:cubicBezTo>
                <a:lnTo>
                  <a:pt x="4210416" y="814868"/>
                </a:lnTo>
                <a:close/>
                <a:moveTo>
                  <a:pt x="632743" y="792033"/>
                </a:moveTo>
                <a:lnTo>
                  <a:pt x="655574" y="814864"/>
                </a:lnTo>
                <a:lnTo>
                  <a:pt x="576104" y="902304"/>
                </a:lnTo>
                <a:cubicBezTo>
                  <a:pt x="527063" y="961728"/>
                  <a:pt x="480819" y="1023546"/>
                  <a:pt x="437575" y="1087556"/>
                </a:cubicBezTo>
                <a:lnTo>
                  <a:pt x="409103" y="1134421"/>
                </a:lnTo>
                <a:lnTo>
                  <a:pt x="381163" y="1118290"/>
                </a:lnTo>
                <a:lnTo>
                  <a:pt x="410801" y="1069504"/>
                </a:lnTo>
                <a:cubicBezTo>
                  <a:pt x="454626" y="1004634"/>
                  <a:pt x="501490" y="941987"/>
                  <a:pt x="551189" y="881766"/>
                </a:cubicBezTo>
                <a:close/>
                <a:moveTo>
                  <a:pt x="3747689" y="381158"/>
                </a:moveTo>
                <a:lnTo>
                  <a:pt x="3796483" y="410801"/>
                </a:lnTo>
                <a:cubicBezTo>
                  <a:pt x="3861352" y="454626"/>
                  <a:pt x="3923999" y="501490"/>
                  <a:pt x="3984220" y="551188"/>
                </a:cubicBezTo>
                <a:lnTo>
                  <a:pt x="4073946" y="632736"/>
                </a:lnTo>
                <a:lnTo>
                  <a:pt x="4051115" y="655567"/>
                </a:lnTo>
                <a:lnTo>
                  <a:pt x="3963682" y="576103"/>
                </a:lnTo>
                <a:cubicBezTo>
                  <a:pt x="3904259" y="527062"/>
                  <a:pt x="3842441" y="480819"/>
                  <a:pt x="3778430" y="437574"/>
                </a:cubicBezTo>
                <a:lnTo>
                  <a:pt x="3731557" y="409098"/>
                </a:lnTo>
                <a:close/>
                <a:moveTo>
                  <a:pt x="1118303" y="381155"/>
                </a:moveTo>
                <a:lnTo>
                  <a:pt x="1134434" y="409095"/>
                </a:lnTo>
                <a:lnTo>
                  <a:pt x="1087556" y="437574"/>
                </a:lnTo>
                <a:cubicBezTo>
                  <a:pt x="1023546" y="480819"/>
                  <a:pt x="961728" y="527062"/>
                  <a:pt x="902304" y="576103"/>
                </a:cubicBezTo>
                <a:lnTo>
                  <a:pt x="814876" y="655563"/>
                </a:lnTo>
                <a:lnTo>
                  <a:pt x="792045" y="632732"/>
                </a:lnTo>
                <a:lnTo>
                  <a:pt x="881766" y="551188"/>
                </a:lnTo>
                <a:cubicBezTo>
                  <a:pt x="941987" y="501490"/>
                  <a:pt x="1004634" y="454626"/>
                  <a:pt x="1069504" y="410801"/>
                </a:cubicBezTo>
                <a:close/>
                <a:moveTo>
                  <a:pt x="3172291" y="109114"/>
                </a:moveTo>
                <a:lnTo>
                  <a:pt x="3382238" y="185956"/>
                </a:lnTo>
                <a:lnTo>
                  <a:pt x="3552811" y="268125"/>
                </a:lnTo>
                <a:lnTo>
                  <a:pt x="3536637" y="296139"/>
                </a:lnTo>
                <a:lnTo>
                  <a:pt x="3369670" y="215706"/>
                </a:lnTo>
                <a:lnTo>
                  <a:pt x="3163909" y="140397"/>
                </a:lnTo>
                <a:close/>
                <a:moveTo>
                  <a:pt x="1693699" y="109113"/>
                </a:moveTo>
                <a:lnTo>
                  <a:pt x="1702081" y="140396"/>
                </a:lnTo>
                <a:lnTo>
                  <a:pt x="1496317" y="215706"/>
                </a:lnTo>
                <a:lnTo>
                  <a:pt x="1329355" y="296136"/>
                </a:lnTo>
                <a:lnTo>
                  <a:pt x="1313181" y="268123"/>
                </a:lnTo>
                <a:lnTo>
                  <a:pt x="1483749" y="185956"/>
                </a:lnTo>
                <a:close/>
                <a:moveTo>
                  <a:pt x="2545637" y="0"/>
                </a:moveTo>
                <a:lnTo>
                  <a:pt x="2682334" y="6903"/>
                </a:lnTo>
                <a:cubicBezTo>
                  <a:pt x="2764315" y="15228"/>
                  <a:pt x="2845096" y="27615"/>
                  <a:pt x="2924472" y="43857"/>
                </a:cubicBezTo>
                <a:lnTo>
                  <a:pt x="2954476" y="51572"/>
                </a:lnTo>
                <a:lnTo>
                  <a:pt x="2946127" y="82731"/>
                </a:lnTo>
                <a:lnTo>
                  <a:pt x="2917965" y="75490"/>
                </a:lnTo>
                <a:cubicBezTo>
                  <a:pt x="2839640" y="59462"/>
                  <a:pt x="2759929" y="47239"/>
                  <a:pt x="2679033" y="39024"/>
                </a:cubicBezTo>
                <a:lnTo>
                  <a:pt x="2545637" y="32288"/>
                </a:lnTo>
                <a:close/>
                <a:moveTo>
                  <a:pt x="2320350" y="0"/>
                </a:moveTo>
                <a:lnTo>
                  <a:pt x="2320350" y="32288"/>
                </a:lnTo>
                <a:lnTo>
                  <a:pt x="2186953" y="39024"/>
                </a:lnTo>
                <a:cubicBezTo>
                  <a:pt x="2106058" y="47239"/>
                  <a:pt x="2026346" y="59462"/>
                  <a:pt x="1948021" y="75490"/>
                </a:cubicBezTo>
                <a:lnTo>
                  <a:pt x="1919863" y="82730"/>
                </a:lnTo>
                <a:lnTo>
                  <a:pt x="1911514" y="51571"/>
                </a:lnTo>
                <a:lnTo>
                  <a:pt x="1941514" y="43857"/>
                </a:lnTo>
                <a:cubicBezTo>
                  <a:pt x="2020890" y="27615"/>
                  <a:pt x="2101671" y="15228"/>
                  <a:pt x="2183652" y="690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2" name="Circle: Hollow 191">
            <a:extLst>
              <a:ext uri="{FF2B5EF4-FFF2-40B4-BE49-F238E27FC236}">
                <a16:creationId xmlns:a16="http://schemas.microsoft.com/office/drawing/2014/main" xmlns="" id="{52CA9F6B-D647-4E2B-87A5-1693A77F5211}"/>
              </a:ext>
            </a:extLst>
          </p:cNvPr>
          <p:cNvSpPr/>
          <p:nvPr/>
        </p:nvSpPr>
        <p:spPr>
          <a:xfrm>
            <a:off x="-2767248" y="-3203314"/>
            <a:ext cx="13244748" cy="13244748"/>
          </a:xfrm>
          <a:prstGeom prst="donut">
            <a:avLst>
              <a:gd name="adj" fmla="val 69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57802E-8873-4984-BE70-8098C5C1249E}"/>
              </a:ext>
            </a:extLst>
          </p:cNvPr>
          <p:cNvGrpSpPr/>
          <p:nvPr/>
        </p:nvGrpSpPr>
        <p:grpSpPr>
          <a:xfrm>
            <a:off x="-3460516" y="-3912438"/>
            <a:ext cx="14622251" cy="14652473"/>
            <a:chOff x="-3460516" y="-3912438"/>
            <a:chExt cx="14622251" cy="14652473"/>
          </a:xfrm>
        </p:grpSpPr>
        <p:sp>
          <p:nvSpPr>
            <p:cNvPr id="190" name="Circle: Hollow 189">
              <a:extLst>
                <a:ext uri="{FF2B5EF4-FFF2-40B4-BE49-F238E27FC236}">
                  <a16:creationId xmlns:a16="http://schemas.microsoft.com/office/drawing/2014/main" xmlns="" id="{060172ED-5DE2-45B5-833C-7B246397629E}"/>
                </a:ext>
              </a:extLst>
            </p:cNvPr>
            <p:cNvSpPr/>
            <p:nvPr/>
          </p:nvSpPr>
          <p:spPr>
            <a:xfrm>
              <a:off x="-3319698" y="-3755764"/>
              <a:ext cx="14349648" cy="14349648"/>
            </a:xfrm>
            <a:prstGeom prst="donut">
              <a:avLst>
                <a:gd name="adj" fmla="val 6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55729676-DF1E-4985-960A-FA69052090EF}"/>
                </a:ext>
              </a:extLst>
            </p:cNvPr>
            <p:cNvSpPr/>
            <p:nvPr/>
          </p:nvSpPr>
          <p:spPr>
            <a:xfrm>
              <a:off x="10785811" y="3231098"/>
              <a:ext cx="375924" cy="375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3B4BBEF6-BBCD-4595-86B5-E0B5EE5E95D7}"/>
                </a:ext>
              </a:extLst>
            </p:cNvPr>
            <p:cNvSpPr/>
            <p:nvPr/>
          </p:nvSpPr>
          <p:spPr>
            <a:xfrm>
              <a:off x="3782052" y="-3912438"/>
              <a:ext cx="375924" cy="3759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xmlns="" id="{4A24C338-786B-404A-9C17-E058C1112C75}"/>
                </a:ext>
              </a:extLst>
            </p:cNvPr>
            <p:cNvSpPr/>
            <p:nvPr/>
          </p:nvSpPr>
          <p:spPr>
            <a:xfrm>
              <a:off x="-3460516" y="3117828"/>
              <a:ext cx="375924" cy="375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xmlns="" id="{4D56DD95-49AA-4C53-9989-3CDB0F0FF695}"/>
                </a:ext>
              </a:extLst>
            </p:cNvPr>
            <p:cNvSpPr/>
            <p:nvPr/>
          </p:nvSpPr>
          <p:spPr>
            <a:xfrm>
              <a:off x="3662356" y="10364111"/>
              <a:ext cx="375924" cy="375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xmlns="" id="{6FDAF664-A0F9-4E87-9764-9A3355D854FF}"/>
                </a:ext>
              </a:extLst>
            </p:cNvPr>
            <p:cNvSpPr/>
            <p:nvPr/>
          </p:nvSpPr>
          <p:spPr>
            <a:xfrm>
              <a:off x="8811252" y="-1695878"/>
              <a:ext cx="375924" cy="375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xmlns="" id="{FDD0E481-E02C-435F-9CB9-831ABD9D7713}"/>
                </a:ext>
              </a:extLst>
            </p:cNvPr>
            <p:cNvSpPr/>
            <p:nvPr/>
          </p:nvSpPr>
          <p:spPr>
            <a:xfrm>
              <a:off x="9130338" y="7802628"/>
              <a:ext cx="375924" cy="375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xmlns="" id="{85E5DDB4-76D6-4417-A208-FCA9366A3416}"/>
                </a:ext>
              </a:extLst>
            </p:cNvPr>
            <p:cNvSpPr/>
            <p:nvPr/>
          </p:nvSpPr>
          <p:spPr>
            <a:xfrm>
              <a:off x="-1666248" y="-1507916"/>
              <a:ext cx="375924" cy="375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xmlns="" id="{ED83840F-E5B1-4520-B871-CEBC7D5BDB8A}"/>
                </a:ext>
              </a:extLst>
            </p:cNvPr>
            <p:cNvSpPr/>
            <p:nvPr/>
          </p:nvSpPr>
          <p:spPr>
            <a:xfrm>
              <a:off x="-1478286" y="8178552"/>
              <a:ext cx="375924" cy="3759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35" name="Group 396">
            <a:extLst>
              <a:ext uri="{FF2B5EF4-FFF2-40B4-BE49-F238E27FC236}">
                <a16:creationId xmlns:a16="http://schemas.microsoft.com/office/drawing/2014/main" xmlns="" id="{060DA7C8-07C3-488A-A28F-73B7FDD68D82}"/>
              </a:ext>
            </a:extLst>
          </p:cNvPr>
          <p:cNvGrpSpPr/>
          <p:nvPr/>
        </p:nvGrpSpPr>
        <p:grpSpPr>
          <a:xfrm>
            <a:off x="702612" y="53884"/>
            <a:ext cx="6674036" cy="6674400"/>
            <a:chOff x="1224922" y="598425"/>
            <a:chExt cx="5641271" cy="5641271"/>
          </a:xfrm>
          <a:solidFill>
            <a:schemeClr val="accent2"/>
          </a:solidFill>
          <a:effectLst/>
        </p:grpSpPr>
        <p:sp>
          <p:nvSpPr>
            <p:cNvPr id="236" name="Rectangle 397">
              <a:extLst>
                <a:ext uri="{FF2B5EF4-FFF2-40B4-BE49-F238E27FC236}">
                  <a16:creationId xmlns:a16="http://schemas.microsoft.com/office/drawing/2014/main" xmlns="" id="{4E6A399C-C269-402B-B2D9-D4F37BABD98B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7" name="Rectangle 398">
              <a:extLst>
                <a:ext uri="{FF2B5EF4-FFF2-40B4-BE49-F238E27FC236}">
                  <a16:creationId xmlns:a16="http://schemas.microsoft.com/office/drawing/2014/main" xmlns="" id="{F394055E-FFFA-461E-B09C-6F988D27D8A1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8" name="Rectangle 399">
              <a:extLst>
                <a:ext uri="{FF2B5EF4-FFF2-40B4-BE49-F238E27FC236}">
                  <a16:creationId xmlns:a16="http://schemas.microsoft.com/office/drawing/2014/main" xmlns="" id="{F6979BC9-301F-4E9B-8D86-5565114FD13E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9" name="Rectangle 400">
              <a:extLst>
                <a:ext uri="{FF2B5EF4-FFF2-40B4-BE49-F238E27FC236}">
                  <a16:creationId xmlns:a16="http://schemas.microsoft.com/office/drawing/2014/main" xmlns="" id="{0975EB7B-C94A-41CF-AB97-8E96DD8F6AF1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0" name="Rectangle 401">
              <a:extLst>
                <a:ext uri="{FF2B5EF4-FFF2-40B4-BE49-F238E27FC236}">
                  <a16:creationId xmlns:a16="http://schemas.microsoft.com/office/drawing/2014/main" xmlns="" id="{45526FD7-63E2-42CD-B87F-2E81C9EE0E22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1" name="Rectangle 402">
              <a:extLst>
                <a:ext uri="{FF2B5EF4-FFF2-40B4-BE49-F238E27FC236}">
                  <a16:creationId xmlns:a16="http://schemas.microsoft.com/office/drawing/2014/main" xmlns="" id="{AB0629A7-4FDB-4CDA-9A37-CADF67404CF3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2" name="Rectangle 403">
              <a:extLst>
                <a:ext uri="{FF2B5EF4-FFF2-40B4-BE49-F238E27FC236}">
                  <a16:creationId xmlns:a16="http://schemas.microsoft.com/office/drawing/2014/main" xmlns="" id="{46774DA7-FE3C-4E0F-A848-F1F28855091E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3" name="Rectangle 404">
              <a:extLst>
                <a:ext uri="{FF2B5EF4-FFF2-40B4-BE49-F238E27FC236}">
                  <a16:creationId xmlns:a16="http://schemas.microsoft.com/office/drawing/2014/main" xmlns="" id="{041F119D-0621-4CD9-8D28-AC8CAE1EA97C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4" name="Rectangle 405">
              <a:extLst>
                <a:ext uri="{FF2B5EF4-FFF2-40B4-BE49-F238E27FC236}">
                  <a16:creationId xmlns:a16="http://schemas.microsoft.com/office/drawing/2014/main" xmlns="" id="{8A09B88B-7DC0-4272-BF19-89FED5D812B6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5" name="Rectangle 406">
              <a:extLst>
                <a:ext uri="{FF2B5EF4-FFF2-40B4-BE49-F238E27FC236}">
                  <a16:creationId xmlns:a16="http://schemas.microsoft.com/office/drawing/2014/main" xmlns="" id="{D30848CD-43B6-4783-8E07-D757DA83564D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6" name="Rectangle 407">
              <a:extLst>
                <a:ext uri="{FF2B5EF4-FFF2-40B4-BE49-F238E27FC236}">
                  <a16:creationId xmlns:a16="http://schemas.microsoft.com/office/drawing/2014/main" xmlns="" id="{4FDEABE0-E8EF-464E-9D97-6EFD6FD27386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7" name="Rectangle 408">
              <a:extLst>
                <a:ext uri="{FF2B5EF4-FFF2-40B4-BE49-F238E27FC236}">
                  <a16:creationId xmlns:a16="http://schemas.microsoft.com/office/drawing/2014/main" xmlns="" id="{A42E31C3-610D-4CD2-9D17-E423CFACCEAC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8" name="Rectangle 409">
              <a:extLst>
                <a:ext uri="{FF2B5EF4-FFF2-40B4-BE49-F238E27FC236}">
                  <a16:creationId xmlns:a16="http://schemas.microsoft.com/office/drawing/2014/main" xmlns="" id="{D64721D4-A549-4501-A1A5-E202CD0BAE51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9" name="Rectangle 410">
              <a:extLst>
                <a:ext uri="{FF2B5EF4-FFF2-40B4-BE49-F238E27FC236}">
                  <a16:creationId xmlns:a16="http://schemas.microsoft.com/office/drawing/2014/main" xmlns="" id="{FEF5B6FA-32BE-4616-BB59-A769A8217D3C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0" name="Rectangle 411">
              <a:extLst>
                <a:ext uri="{FF2B5EF4-FFF2-40B4-BE49-F238E27FC236}">
                  <a16:creationId xmlns:a16="http://schemas.microsoft.com/office/drawing/2014/main" xmlns="" id="{69A7D1F4-13A0-42E6-B37E-14A04EA8D065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1" name="Rectangle 412">
              <a:extLst>
                <a:ext uri="{FF2B5EF4-FFF2-40B4-BE49-F238E27FC236}">
                  <a16:creationId xmlns:a16="http://schemas.microsoft.com/office/drawing/2014/main" xmlns="" id="{A28DEDD9-2A79-4143-B985-C5841E0826E9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2" name="Rectangle 413">
              <a:extLst>
                <a:ext uri="{FF2B5EF4-FFF2-40B4-BE49-F238E27FC236}">
                  <a16:creationId xmlns:a16="http://schemas.microsoft.com/office/drawing/2014/main" xmlns="" id="{4918041D-9CEA-4C79-BB59-2B8B0BC16D75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3" name="Rectangle 414">
              <a:extLst>
                <a:ext uri="{FF2B5EF4-FFF2-40B4-BE49-F238E27FC236}">
                  <a16:creationId xmlns:a16="http://schemas.microsoft.com/office/drawing/2014/main" xmlns="" id="{F60CAEA2-8EA4-4BC4-9B4A-C891A12ED24C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4" name="Rectangle 415">
              <a:extLst>
                <a:ext uri="{FF2B5EF4-FFF2-40B4-BE49-F238E27FC236}">
                  <a16:creationId xmlns:a16="http://schemas.microsoft.com/office/drawing/2014/main" xmlns="" id="{64A7454B-2A51-4FFD-9773-C2AF7A3485F8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5" name="Rectangle 416">
              <a:extLst>
                <a:ext uri="{FF2B5EF4-FFF2-40B4-BE49-F238E27FC236}">
                  <a16:creationId xmlns:a16="http://schemas.microsoft.com/office/drawing/2014/main" xmlns="" id="{349DC073-778A-4A7A-8FFF-0CE8A04DFF6E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6" name="Rectangle 417">
              <a:extLst>
                <a:ext uri="{FF2B5EF4-FFF2-40B4-BE49-F238E27FC236}">
                  <a16:creationId xmlns:a16="http://schemas.microsoft.com/office/drawing/2014/main" xmlns="" id="{0CD5DEE1-511D-4502-8255-C2925E94C218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7" name="Rectangle 418">
              <a:extLst>
                <a:ext uri="{FF2B5EF4-FFF2-40B4-BE49-F238E27FC236}">
                  <a16:creationId xmlns:a16="http://schemas.microsoft.com/office/drawing/2014/main" xmlns="" id="{A2C8E6CE-C455-4988-BCD9-39333DD998D7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8" name="Rectangle 419">
              <a:extLst>
                <a:ext uri="{FF2B5EF4-FFF2-40B4-BE49-F238E27FC236}">
                  <a16:creationId xmlns:a16="http://schemas.microsoft.com/office/drawing/2014/main" xmlns="" id="{0FB67B44-56E5-455F-B455-88951EA448F3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9" name="Rectangle 420">
              <a:extLst>
                <a:ext uri="{FF2B5EF4-FFF2-40B4-BE49-F238E27FC236}">
                  <a16:creationId xmlns:a16="http://schemas.microsoft.com/office/drawing/2014/main" xmlns="" id="{30C1E9DF-9F03-441E-8401-2A79C4827A39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30" name="Freeform: Shape 190">
            <a:extLst>
              <a:ext uri="{FF2B5EF4-FFF2-40B4-BE49-F238E27FC236}">
                <a16:creationId xmlns:a16="http://schemas.microsoft.com/office/drawing/2014/main" xmlns="" id="{A16F3319-95A7-447F-A9A0-BE7E5C298DB8}"/>
              </a:ext>
            </a:extLst>
          </p:cNvPr>
          <p:cNvSpPr/>
          <p:nvPr/>
        </p:nvSpPr>
        <p:spPr>
          <a:xfrm>
            <a:off x="-129365" y="-740002"/>
            <a:ext cx="8280000" cy="8280000"/>
          </a:xfrm>
          <a:custGeom>
            <a:avLst/>
            <a:gdLst>
              <a:gd name="connsiteX0" fmla="*/ 1919859 w 4865986"/>
              <a:gd name="connsiteY0" fmla="*/ 4783256 h 4865986"/>
              <a:gd name="connsiteX1" fmla="*/ 1948021 w 4865986"/>
              <a:gd name="connsiteY1" fmla="*/ 4790497 h 4865986"/>
              <a:gd name="connsiteX2" fmla="*/ 2186953 w 4865986"/>
              <a:gd name="connsiteY2" fmla="*/ 4826962 h 4865986"/>
              <a:gd name="connsiteX3" fmla="*/ 2320351 w 4865986"/>
              <a:gd name="connsiteY3" fmla="*/ 4833698 h 4865986"/>
              <a:gd name="connsiteX4" fmla="*/ 2320351 w 4865986"/>
              <a:gd name="connsiteY4" fmla="*/ 4865986 h 4865986"/>
              <a:gd name="connsiteX5" fmla="*/ 2183652 w 4865986"/>
              <a:gd name="connsiteY5" fmla="*/ 4859084 h 4865986"/>
              <a:gd name="connsiteX6" fmla="*/ 1941514 w 4865986"/>
              <a:gd name="connsiteY6" fmla="*/ 4822129 h 4865986"/>
              <a:gd name="connsiteX7" fmla="*/ 1911510 w 4865986"/>
              <a:gd name="connsiteY7" fmla="*/ 4814414 h 4865986"/>
              <a:gd name="connsiteX8" fmla="*/ 2946131 w 4865986"/>
              <a:gd name="connsiteY8" fmla="*/ 4783255 h 4865986"/>
              <a:gd name="connsiteX9" fmla="*/ 2954480 w 4865986"/>
              <a:gd name="connsiteY9" fmla="*/ 4814413 h 4865986"/>
              <a:gd name="connsiteX10" fmla="*/ 2924472 w 4865986"/>
              <a:gd name="connsiteY10" fmla="*/ 4822129 h 4865986"/>
              <a:gd name="connsiteX11" fmla="*/ 2682334 w 4865986"/>
              <a:gd name="connsiteY11" fmla="*/ 4859084 h 4865986"/>
              <a:gd name="connsiteX12" fmla="*/ 2545637 w 4865986"/>
              <a:gd name="connsiteY12" fmla="*/ 4865986 h 4865986"/>
              <a:gd name="connsiteX13" fmla="*/ 2545637 w 4865986"/>
              <a:gd name="connsiteY13" fmla="*/ 4833698 h 4865986"/>
              <a:gd name="connsiteX14" fmla="*/ 2679033 w 4865986"/>
              <a:gd name="connsiteY14" fmla="*/ 4826962 h 4865986"/>
              <a:gd name="connsiteX15" fmla="*/ 2917965 w 4865986"/>
              <a:gd name="connsiteY15" fmla="*/ 4790497 h 4865986"/>
              <a:gd name="connsiteX16" fmla="*/ 1329348 w 4865986"/>
              <a:gd name="connsiteY16" fmla="*/ 4569847 h 4865986"/>
              <a:gd name="connsiteX17" fmla="*/ 1496317 w 4865986"/>
              <a:gd name="connsiteY17" fmla="*/ 4650280 h 4865986"/>
              <a:gd name="connsiteX18" fmla="*/ 1702077 w 4865986"/>
              <a:gd name="connsiteY18" fmla="*/ 4725589 h 4865986"/>
              <a:gd name="connsiteX19" fmla="*/ 1693695 w 4865986"/>
              <a:gd name="connsiteY19" fmla="*/ 4756872 h 4865986"/>
              <a:gd name="connsiteX20" fmla="*/ 1483749 w 4865986"/>
              <a:gd name="connsiteY20" fmla="*/ 4680031 h 4865986"/>
              <a:gd name="connsiteX21" fmla="*/ 1313174 w 4865986"/>
              <a:gd name="connsiteY21" fmla="*/ 4597861 h 4865986"/>
              <a:gd name="connsiteX22" fmla="*/ 3536644 w 4865986"/>
              <a:gd name="connsiteY22" fmla="*/ 4569844 h 4865986"/>
              <a:gd name="connsiteX23" fmla="*/ 3552818 w 4865986"/>
              <a:gd name="connsiteY23" fmla="*/ 4597858 h 4865986"/>
              <a:gd name="connsiteX24" fmla="*/ 3382238 w 4865986"/>
              <a:gd name="connsiteY24" fmla="*/ 4680031 h 4865986"/>
              <a:gd name="connsiteX25" fmla="*/ 3172295 w 4865986"/>
              <a:gd name="connsiteY25" fmla="*/ 4756870 h 4865986"/>
              <a:gd name="connsiteX26" fmla="*/ 3163913 w 4865986"/>
              <a:gd name="connsiteY26" fmla="*/ 4725588 h 4865986"/>
              <a:gd name="connsiteX27" fmla="*/ 3369670 w 4865986"/>
              <a:gd name="connsiteY27" fmla="*/ 4650280 h 4865986"/>
              <a:gd name="connsiteX28" fmla="*/ 814868 w 4865986"/>
              <a:gd name="connsiteY28" fmla="*/ 4210416 h 4865986"/>
              <a:gd name="connsiteX29" fmla="*/ 902304 w 4865986"/>
              <a:gd name="connsiteY29" fmla="*/ 4289883 h 4865986"/>
              <a:gd name="connsiteX30" fmla="*/ 1087556 w 4865986"/>
              <a:gd name="connsiteY30" fmla="*/ 4428412 h 4865986"/>
              <a:gd name="connsiteX31" fmla="*/ 1134427 w 4865986"/>
              <a:gd name="connsiteY31" fmla="*/ 4456887 h 4865986"/>
              <a:gd name="connsiteX32" fmla="*/ 1118296 w 4865986"/>
              <a:gd name="connsiteY32" fmla="*/ 4484828 h 4865986"/>
              <a:gd name="connsiteX33" fmla="*/ 1069504 w 4865986"/>
              <a:gd name="connsiteY33" fmla="*/ 4455186 h 4865986"/>
              <a:gd name="connsiteX34" fmla="*/ 881766 w 4865986"/>
              <a:gd name="connsiteY34" fmla="*/ 4314798 h 4865986"/>
              <a:gd name="connsiteX35" fmla="*/ 792037 w 4865986"/>
              <a:gd name="connsiteY35" fmla="*/ 4233247 h 4865986"/>
              <a:gd name="connsiteX36" fmla="*/ 4051123 w 4865986"/>
              <a:gd name="connsiteY36" fmla="*/ 4210412 h 4865986"/>
              <a:gd name="connsiteX37" fmla="*/ 4073954 w 4865986"/>
              <a:gd name="connsiteY37" fmla="*/ 4233243 h 4865986"/>
              <a:gd name="connsiteX38" fmla="*/ 3984220 w 4865986"/>
              <a:gd name="connsiteY38" fmla="*/ 4314798 h 4865986"/>
              <a:gd name="connsiteX39" fmla="*/ 3796483 w 4865986"/>
              <a:gd name="connsiteY39" fmla="*/ 4455186 h 4865986"/>
              <a:gd name="connsiteX40" fmla="*/ 3747695 w 4865986"/>
              <a:gd name="connsiteY40" fmla="*/ 4484825 h 4865986"/>
              <a:gd name="connsiteX41" fmla="*/ 3731564 w 4865986"/>
              <a:gd name="connsiteY41" fmla="*/ 4456884 h 4865986"/>
              <a:gd name="connsiteX42" fmla="*/ 3778430 w 4865986"/>
              <a:gd name="connsiteY42" fmla="*/ 4428412 h 4865986"/>
              <a:gd name="connsiteX43" fmla="*/ 3963682 w 4865986"/>
              <a:gd name="connsiteY43" fmla="*/ 4289883 h 4865986"/>
              <a:gd name="connsiteX44" fmla="*/ 409097 w 4865986"/>
              <a:gd name="connsiteY44" fmla="*/ 3731554 h 4865986"/>
              <a:gd name="connsiteX45" fmla="*/ 437575 w 4865986"/>
              <a:gd name="connsiteY45" fmla="*/ 3778430 h 4865986"/>
              <a:gd name="connsiteX46" fmla="*/ 576104 w 4865986"/>
              <a:gd name="connsiteY46" fmla="*/ 3963683 h 4865986"/>
              <a:gd name="connsiteX47" fmla="*/ 655567 w 4865986"/>
              <a:gd name="connsiteY47" fmla="*/ 4051114 h 4865986"/>
              <a:gd name="connsiteX48" fmla="*/ 632736 w 4865986"/>
              <a:gd name="connsiteY48" fmla="*/ 4073945 h 4865986"/>
              <a:gd name="connsiteX49" fmla="*/ 551189 w 4865986"/>
              <a:gd name="connsiteY49" fmla="*/ 3984221 h 4865986"/>
              <a:gd name="connsiteX50" fmla="*/ 410801 w 4865986"/>
              <a:gd name="connsiteY50" fmla="*/ 3796483 h 4865986"/>
              <a:gd name="connsiteX51" fmla="*/ 381156 w 4865986"/>
              <a:gd name="connsiteY51" fmla="*/ 3747686 h 4865986"/>
              <a:gd name="connsiteX52" fmla="*/ 4456892 w 4865986"/>
              <a:gd name="connsiteY52" fmla="*/ 3731551 h 4865986"/>
              <a:gd name="connsiteX53" fmla="*/ 4484833 w 4865986"/>
              <a:gd name="connsiteY53" fmla="*/ 3747682 h 4865986"/>
              <a:gd name="connsiteX54" fmla="*/ 4455186 w 4865986"/>
              <a:gd name="connsiteY54" fmla="*/ 3796483 h 4865986"/>
              <a:gd name="connsiteX55" fmla="*/ 4314798 w 4865986"/>
              <a:gd name="connsiteY55" fmla="*/ 3984221 h 4865986"/>
              <a:gd name="connsiteX56" fmla="*/ 4233254 w 4865986"/>
              <a:gd name="connsiteY56" fmla="*/ 4073942 h 4865986"/>
              <a:gd name="connsiteX57" fmla="*/ 4210423 w 4865986"/>
              <a:gd name="connsiteY57" fmla="*/ 4051111 h 4865986"/>
              <a:gd name="connsiteX58" fmla="*/ 4289883 w 4865986"/>
              <a:gd name="connsiteY58" fmla="*/ 3963683 h 4865986"/>
              <a:gd name="connsiteX59" fmla="*/ 4428412 w 4865986"/>
              <a:gd name="connsiteY59" fmla="*/ 3778430 h 4865986"/>
              <a:gd name="connsiteX60" fmla="*/ 140395 w 4865986"/>
              <a:gd name="connsiteY60" fmla="*/ 3163903 h 4865986"/>
              <a:gd name="connsiteX61" fmla="*/ 215707 w 4865986"/>
              <a:gd name="connsiteY61" fmla="*/ 3369670 h 4865986"/>
              <a:gd name="connsiteX62" fmla="*/ 296137 w 4865986"/>
              <a:gd name="connsiteY62" fmla="*/ 3536634 h 4865986"/>
              <a:gd name="connsiteX63" fmla="*/ 268124 w 4865986"/>
              <a:gd name="connsiteY63" fmla="*/ 3552807 h 4865986"/>
              <a:gd name="connsiteX64" fmla="*/ 185956 w 4865986"/>
              <a:gd name="connsiteY64" fmla="*/ 3382238 h 4865986"/>
              <a:gd name="connsiteX65" fmla="*/ 109112 w 4865986"/>
              <a:gd name="connsiteY65" fmla="*/ 3172285 h 4865986"/>
              <a:gd name="connsiteX66" fmla="*/ 4725592 w 4865986"/>
              <a:gd name="connsiteY66" fmla="*/ 3163901 h 4865986"/>
              <a:gd name="connsiteX67" fmla="*/ 4756875 w 4865986"/>
              <a:gd name="connsiteY67" fmla="*/ 3172283 h 4865986"/>
              <a:gd name="connsiteX68" fmla="*/ 4680030 w 4865986"/>
              <a:gd name="connsiteY68" fmla="*/ 3382238 h 4865986"/>
              <a:gd name="connsiteX69" fmla="*/ 4597865 w 4865986"/>
              <a:gd name="connsiteY69" fmla="*/ 3552803 h 4865986"/>
              <a:gd name="connsiteX70" fmla="*/ 4569851 w 4865986"/>
              <a:gd name="connsiteY70" fmla="*/ 3536629 h 4865986"/>
              <a:gd name="connsiteX71" fmla="*/ 4650280 w 4865986"/>
              <a:gd name="connsiteY71" fmla="*/ 3369670 h 4865986"/>
              <a:gd name="connsiteX72" fmla="*/ 32288 w 4865986"/>
              <a:gd name="connsiteY72" fmla="*/ 2545628 h 4865986"/>
              <a:gd name="connsiteX73" fmla="*/ 39024 w 4865986"/>
              <a:gd name="connsiteY73" fmla="*/ 2679033 h 4865986"/>
              <a:gd name="connsiteX74" fmla="*/ 75490 w 4865986"/>
              <a:gd name="connsiteY74" fmla="*/ 2917965 h 4865986"/>
              <a:gd name="connsiteX75" fmla="*/ 82729 w 4865986"/>
              <a:gd name="connsiteY75" fmla="*/ 2946121 h 4865986"/>
              <a:gd name="connsiteX76" fmla="*/ 51571 w 4865986"/>
              <a:gd name="connsiteY76" fmla="*/ 2954470 h 4865986"/>
              <a:gd name="connsiteX77" fmla="*/ 43858 w 4865986"/>
              <a:gd name="connsiteY77" fmla="*/ 2924472 h 4865986"/>
              <a:gd name="connsiteX78" fmla="*/ 6903 w 4865986"/>
              <a:gd name="connsiteY78" fmla="*/ 2682334 h 4865986"/>
              <a:gd name="connsiteX79" fmla="*/ 0 w 4865986"/>
              <a:gd name="connsiteY79" fmla="*/ 2545628 h 4865986"/>
              <a:gd name="connsiteX80" fmla="*/ 4865986 w 4865986"/>
              <a:gd name="connsiteY80" fmla="*/ 2545628 h 4865986"/>
              <a:gd name="connsiteX81" fmla="*/ 4859083 w 4865986"/>
              <a:gd name="connsiteY81" fmla="*/ 2682334 h 4865986"/>
              <a:gd name="connsiteX82" fmla="*/ 4822129 w 4865986"/>
              <a:gd name="connsiteY82" fmla="*/ 2924472 h 4865986"/>
              <a:gd name="connsiteX83" fmla="*/ 4814416 w 4865986"/>
              <a:gd name="connsiteY83" fmla="*/ 2954468 h 4865986"/>
              <a:gd name="connsiteX84" fmla="*/ 4783258 w 4865986"/>
              <a:gd name="connsiteY84" fmla="*/ 2946119 h 4865986"/>
              <a:gd name="connsiteX85" fmla="*/ 4790497 w 4865986"/>
              <a:gd name="connsiteY85" fmla="*/ 2917965 h 4865986"/>
              <a:gd name="connsiteX86" fmla="*/ 4826962 w 4865986"/>
              <a:gd name="connsiteY86" fmla="*/ 2679033 h 4865986"/>
              <a:gd name="connsiteX87" fmla="*/ 4833698 w 4865986"/>
              <a:gd name="connsiteY87" fmla="*/ 2545628 h 4865986"/>
              <a:gd name="connsiteX88" fmla="*/ 4814412 w 4865986"/>
              <a:gd name="connsiteY88" fmla="*/ 1911504 h 4865986"/>
              <a:gd name="connsiteX89" fmla="*/ 4822129 w 4865986"/>
              <a:gd name="connsiteY89" fmla="*/ 1941514 h 4865986"/>
              <a:gd name="connsiteX90" fmla="*/ 4859083 w 4865986"/>
              <a:gd name="connsiteY90" fmla="*/ 2183652 h 4865986"/>
              <a:gd name="connsiteX91" fmla="*/ 4865986 w 4865986"/>
              <a:gd name="connsiteY91" fmla="*/ 2320343 h 4865986"/>
              <a:gd name="connsiteX92" fmla="*/ 4833698 w 4865986"/>
              <a:gd name="connsiteY92" fmla="*/ 2320343 h 4865986"/>
              <a:gd name="connsiteX93" fmla="*/ 4826962 w 4865986"/>
              <a:gd name="connsiteY93" fmla="*/ 2186953 h 4865986"/>
              <a:gd name="connsiteX94" fmla="*/ 4790497 w 4865986"/>
              <a:gd name="connsiteY94" fmla="*/ 1948021 h 4865986"/>
              <a:gd name="connsiteX95" fmla="*/ 4783254 w 4865986"/>
              <a:gd name="connsiteY95" fmla="*/ 1919852 h 4865986"/>
              <a:gd name="connsiteX96" fmla="*/ 51575 w 4865986"/>
              <a:gd name="connsiteY96" fmla="*/ 1911501 h 4865986"/>
              <a:gd name="connsiteX97" fmla="*/ 82733 w 4865986"/>
              <a:gd name="connsiteY97" fmla="*/ 1919850 h 4865986"/>
              <a:gd name="connsiteX98" fmla="*/ 75490 w 4865986"/>
              <a:gd name="connsiteY98" fmla="*/ 1948021 h 4865986"/>
              <a:gd name="connsiteX99" fmla="*/ 39024 w 4865986"/>
              <a:gd name="connsiteY99" fmla="*/ 2186953 h 4865986"/>
              <a:gd name="connsiteX100" fmla="*/ 32289 w 4865986"/>
              <a:gd name="connsiteY100" fmla="*/ 2320342 h 4865986"/>
              <a:gd name="connsiteX101" fmla="*/ 1 w 4865986"/>
              <a:gd name="connsiteY101" fmla="*/ 2320342 h 4865986"/>
              <a:gd name="connsiteX102" fmla="*/ 6903 w 4865986"/>
              <a:gd name="connsiteY102" fmla="*/ 2183652 h 4865986"/>
              <a:gd name="connsiteX103" fmla="*/ 43858 w 4865986"/>
              <a:gd name="connsiteY103" fmla="*/ 1941514 h 4865986"/>
              <a:gd name="connsiteX104" fmla="*/ 4597859 w 4865986"/>
              <a:gd name="connsiteY104" fmla="*/ 1313171 h 4865986"/>
              <a:gd name="connsiteX105" fmla="*/ 4680030 w 4865986"/>
              <a:gd name="connsiteY105" fmla="*/ 1483749 h 4865986"/>
              <a:gd name="connsiteX106" fmla="*/ 4756869 w 4865986"/>
              <a:gd name="connsiteY106" fmla="*/ 1693689 h 4865986"/>
              <a:gd name="connsiteX107" fmla="*/ 4725587 w 4865986"/>
              <a:gd name="connsiteY107" fmla="*/ 1702071 h 4865986"/>
              <a:gd name="connsiteX108" fmla="*/ 4650280 w 4865986"/>
              <a:gd name="connsiteY108" fmla="*/ 1496316 h 4865986"/>
              <a:gd name="connsiteX109" fmla="*/ 4569845 w 4865986"/>
              <a:gd name="connsiteY109" fmla="*/ 1329345 h 4865986"/>
              <a:gd name="connsiteX110" fmla="*/ 268129 w 4865986"/>
              <a:gd name="connsiteY110" fmla="*/ 1313167 h 4865986"/>
              <a:gd name="connsiteX111" fmla="*/ 296143 w 4865986"/>
              <a:gd name="connsiteY111" fmla="*/ 1329341 h 4865986"/>
              <a:gd name="connsiteX112" fmla="*/ 215707 w 4865986"/>
              <a:gd name="connsiteY112" fmla="*/ 1496316 h 4865986"/>
              <a:gd name="connsiteX113" fmla="*/ 140400 w 4865986"/>
              <a:gd name="connsiteY113" fmla="*/ 1702069 h 4865986"/>
              <a:gd name="connsiteX114" fmla="*/ 109118 w 4865986"/>
              <a:gd name="connsiteY114" fmla="*/ 1693687 h 4865986"/>
              <a:gd name="connsiteX115" fmla="*/ 185956 w 4865986"/>
              <a:gd name="connsiteY115" fmla="*/ 1483749 h 4865986"/>
              <a:gd name="connsiteX116" fmla="*/ 4233247 w 4865986"/>
              <a:gd name="connsiteY116" fmla="*/ 792037 h 4865986"/>
              <a:gd name="connsiteX117" fmla="*/ 4314798 w 4865986"/>
              <a:gd name="connsiteY117" fmla="*/ 881766 h 4865986"/>
              <a:gd name="connsiteX118" fmla="*/ 4455186 w 4865986"/>
              <a:gd name="connsiteY118" fmla="*/ 1069504 h 4865986"/>
              <a:gd name="connsiteX119" fmla="*/ 4484826 w 4865986"/>
              <a:gd name="connsiteY119" fmla="*/ 1118293 h 4865986"/>
              <a:gd name="connsiteX120" fmla="*/ 4456885 w 4865986"/>
              <a:gd name="connsiteY120" fmla="*/ 1134425 h 4865986"/>
              <a:gd name="connsiteX121" fmla="*/ 4428412 w 4865986"/>
              <a:gd name="connsiteY121" fmla="*/ 1087556 h 4865986"/>
              <a:gd name="connsiteX122" fmla="*/ 4289883 w 4865986"/>
              <a:gd name="connsiteY122" fmla="*/ 902304 h 4865986"/>
              <a:gd name="connsiteX123" fmla="*/ 4210416 w 4865986"/>
              <a:gd name="connsiteY123" fmla="*/ 814868 h 4865986"/>
              <a:gd name="connsiteX124" fmla="*/ 632743 w 4865986"/>
              <a:gd name="connsiteY124" fmla="*/ 792033 h 4865986"/>
              <a:gd name="connsiteX125" fmla="*/ 655574 w 4865986"/>
              <a:gd name="connsiteY125" fmla="*/ 814864 h 4865986"/>
              <a:gd name="connsiteX126" fmla="*/ 576104 w 4865986"/>
              <a:gd name="connsiteY126" fmla="*/ 902304 h 4865986"/>
              <a:gd name="connsiteX127" fmla="*/ 437575 w 4865986"/>
              <a:gd name="connsiteY127" fmla="*/ 1087556 h 4865986"/>
              <a:gd name="connsiteX128" fmla="*/ 409103 w 4865986"/>
              <a:gd name="connsiteY128" fmla="*/ 1134421 h 4865986"/>
              <a:gd name="connsiteX129" fmla="*/ 381163 w 4865986"/>
              <a:gd name="connsiteY129" fmla="*/ 1118290 h 4865986"/>
              <a:gd name="connsiteX130" fmla="*/ 410801 w 4865986"/>
              <a:gd name="connsiteY130" fmla="*/ 1069504 h 4865986"/>
              <a:gd name="connsiteX131" fmla="*/ 551189 w 4865986"/>
              <a:gd name="connsiteY131" fmla="*/ 881766 h 4865986"/>
              <a:gd name="connsiteX132" fmla="*/ 3747689 w 4865986"/>
              <a:gd name="connsiteY132" fmla="*/ 381158 h 4865986"/>
              <a:gd name="connsiteX133" fmla="*/ 3796483 w 4865986"/>
              <a:gd name="connsiteY133" fmla="*/ 410801 h 4865986"/>
              <a:gd name="connsiteX134" fmla="*/ 3984220 w 4865986"/>
              <a:gd name="connsiteY134" fmla="*/ 551188 h 4865986"/>
              <a:gd name="connsiteX135" fmla="*/ 4073946 w 4865986"/>
              <a:gd name="connsiteY135" fmla="*/ 632736 h 4865986"/>
              <a:gd name="connsiteX136" fmla="*/ 4051115 w 4865986"/>
              <a:gd name="connsiteY136" fmla="*/ 655567 h 4865986"/>
              <a:gd name="connsiteX137" fmla="*/ 3963682 w 4865986"/>
              <a:gd name="connsiteY137" fmla="*/ 576103 h 4865986"/>
              <a:gd name="connsiteX138" fmla="*/ 3778430 w 4865986"/>
              <a:gd name="connsiteY138" fmla="*/ 437574 h 4865986"/>
              <a:gd name="connsiteX139" fmla="*/ 3731557 w 4865986"/>
              <a:gd name="connsiteY139" fmla="*/ 409098 h 4865986"/>
              <a:gd name="connsiteX140" fmla="*/ 1118303 w 4865986"/>
              <a:gd name="connsiteY140" fmla="*/ 381155 h 4865986"/>
              <a:gd name="connsiteX141" fmla="*/ 1134434 w 4865986"/>
              <a:gd name="connsiteY141" fmla="*/ 409095 h 4865986"/>
              <a:gd name="connsiteX142" fmla="*/ 1087556 w 4865986"/>
              <a:gd name="connsiteY142" fmla="*/ 437574 h 4865986"/>
              <a:gd name="connsiteX143" fmla="*/ 902304 w 4865986"/>
              <a:gd name="connsiteY143" fmla="*/ 576103 h 4865986"/>
              <a:gd name="connsiteX144" fmla="*/ 814876 w 4865986"/>
              <a:gd name="connsiteY144" fmla="*/ 655563 h 4865986"/>
              <a:gd name="connsiteX145" fmla="*/ 792045 w 4865986"/>
              <a:gd name="connsiteY145" fmla="*/ 632732 h 4865986"/>
              <a:gd name="connsiteX146" fmla="*/ 881766 w 4865986"/>
              <a:gd name="connsiteY146" fmla="*/ 551188 h 4865986"/>
              <a:gd name="connsiteX147" fmla="*/ 1069504 w 4865986"/>
              <a:gd name="connsiteY147" fmla="*/ 410801 h 4865986"/>
              <a:gd name="connsiteX148" fmla="*/ 3172291 w 4865986"/>
              <a:gd name="connsiteY148" fmla="*/ 109114 h 4865986"/>
              <a:gd name="connsiteX149" fmla="*/ 3382238 w 4865986"/>
              <a:gd name="connsiteY149" fmla="*/ 185956 h 4865986"/>
              <a:gd name="connsiteX150" fmla="*/ 3552811 w 4865986"/>
              <a:gd name="connsiteY150" fmla="*/ 268125 h 4865986"/>
              <a:gd name="connsiteX151" fmla="*/ 3536637 w 4865986"/>
              <a:gd name="connsiteY151" fmla="*/ 296139 h 4865986"/>
              <a:gd name="connsiteX152" fmla="*/ 3369670 w 4865986"/>
              <a:gd name="connsiteY152" fmla="*/ 215706 h 4865986"/>
              <a:gd name="connsiteX153" fmla="*/ 3163909 w 4865986"/>
              <a:gd name="connsiteY153" fmla="*/ 140397 h 4865986"/>
              <a:gd name="connsiteX154" fmla="*/ 1693699 w 4865986"/>
              <a:gd name="connsiteY154" fmla="*/ 109113 h 4865986"/>
              <a:gd name="connsiteX155" fmla="*/ 1702081 w 4865986"/>
              <a:gd name="connsiteY155" fmla="*/ 140396 h 4865986"/>
              <a:gd name="connsiteX156" fmla="*/ 1496317 w 4865986"/>
              <a:gd name="connsiteY156" fmla="*/ 215706 h 4865986"/>
              <a:gd name="connsiteX157" fmla="*/ 1329355 w 4865986"/>
              <a:gd name="connsiteY157" fmla="*/ 296136 h 4865986"/>
              <a:gd name="connsiteX158" fmla="*/ 1313181 w 4865986"/>
              <a:gd name="connsiteY158" fmla="*/ 268123 h 4865986"/>
              <a:gd name="connsiteX159" fmla="*/ 1483749 w 4865986"/>
              <a:gd name="connsiteY159" fmla="*/ 185956 h 4865986"/>
              <a:gd name="connsiteX160" fmla="*/ 2545637 w 4865986"/>
              <a:gd name="connsiteY160" fmla="*/ 0 h 4865986"/>
              <a:gd name="connsiteX161" fmla="*/ 2682334 w 4865986"/>
              <a:gd name="connsiteY161" fmla="*/ 6903 h 4865986"/>
              <a:gd name="connsiteX162" fmla="*/ 2924472 w 4865986"/>
              <a:gd name="connsiteY162" fmla="*/ 43857 h 4865986"/>
              <a:gd name="connsiteX163" fmla="*/ 2954476 w 4865986"/>
              <a:gd name="connsiteY163" fmla="*/ 51572 h 4865986"/>
              <a:gd name="connsiteX164" fmla="*/ 2946127 w 4865986"/>
              <a:gd name="connsiteY164" fmla="*/ 82731 h 4865986"/>
              <a:gd name="connsiteX165" fmla="*/ 2917965 w 4865986"/>
              <a:gd name="connsiteY165" fmla="*/ 75490 h 4865986"/>
              <a:gd name="connsiteX166" fmla="*/ 2679033 w 4865986"/>
              <a:gd name="connsiteY166" fmla="*/ 39024 h 4865986"/>
              <a:gd name="connsiteX167" fmla="*/ 2545637 w 4865986"/>
              <a:gd name="connsiteY167" fmla="*/ 32288 h 4865986"/>
              <a:gd name="connsiteX168" fmla="*/ 2320350 w 4865986"/>
              <a:gd name="connsiteY168" fmla="*/ 0 h 4865986"/>
              <a:gd name="connsiteX169" fmla="*/ 2320350 w 4865986"/>
              <a:gd name="connsiteY169" fmla="*/ 32288 h 4865986"/>
              <a:gd name="connsiteX170" fmla="*/ 2186953 w 4865986"/>
              <a:gd name="connsiteY170" fmla="*/ 39024 h 4865986"/>
              <a:gd name="connsiteX171" fmla="*/ 1948021 w 4865986"/>
              <a:gd name="connsiteY171" fmla="*/ 75490 h 4865986"/>
              <a:gd name="connsiteX172" fmla="*/ 1919863 w 4865986"/>
              <a:gd name="connsiteY172" fmla="*/ 82730 h 4865986"/>
              <a:gd name="connsiteX173" fmla="*/ 1911514 w 4865986"/>
              <a:gd name="connsiteY173" fmla="*/ 51571 h 4865986"/>
              <a:gd name="connsiteX174" fmla="*/ 1941514 w 4865986"/>
              <a:gd name="connsiteY174" fmla="*/ 43857 h 4865986"/>
              <a:gd name="connsiteX175" fmla="*/ 2183652 w 4865986"/>
              <a:gd name="connsiteY175" fmla="*/ 6903 h 486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865986" h="4865986">
                <a:moveTo>
                  <a:pt x="1919859" y="4783256"/>
                </a:moveTo>
                <a:lnTo>
                  <a:pt x="1948021" y="4790497"/>
                </a:lnTo>
                <a:cubicBezTo>
                  <a:pt x="2026346" y="4806525"/>
                  <a:pt x="2106058" y="4818747"/>
                  <a:pt x="2186953" y="4826962"/>
                </a:cubicBezTo>
                <a:lnTo>
                  <a:pt x="2320351" y="4833698"/>
                </a:lnTo>
                <a:lnTo>
                  <a:pt x="2320351" y="4865986"/>
                </a:lnTo>
                <a:lnTo>
                  <a:pt x="2183652" y="4859084"/>
                </a:lnTo>
                <a:cubicBezTo>
                  <a:pt x="2101671" y="4850758"/>
                  <a:pt x="2020890" y="4838372"/>
                  <a:pt x="1941514" y="4822129"/>
                </a:cubicBezTo>
                <a:lnTo>
                  <a:pt x="1911510" y="4814414"/>
                </a:lnTo>
                <a:close/>
                <a:moveTo>
                  <a:pt x="2946131" y="4783255"/>
                </a:moveTo>
                <a:lnTo>
                  <a:pt x="2954480" y="4814413"/>
                </a:lnTo>
                <a:lnTo>
                  <a:pt x="2924472" y="4822129"/>
                </a:lnTo>
                <a:cubicBezTo>
                  <a:pt x="2845096" y="4838372"/>
                  <a:pt x="2764315" y="4850758"/>
                  <a:pt x="2682334" y="4859084"/>
                </a:cubicBezTo>
                <a:lnTo>
                  <a:pt x="2545637" y="4865986"/>
                </a:lnTo>
                <a:lnTo>
                  <a:pt x="2545637" y="4833698"/>
                </a:lnTo>
                <a:lnTo>
                  <a:pt x="2679033" y="4826962"/>
                </a:lnTo>
                <a:cubicBezTo>
                  <a:pt x="2759929" y="4818747"/>
                  <a:pt x="2839640" y="4806525"/>
                  <a:pt x="2917965" y="4790497"/>
                </a:cubicBezTo>
                <a:close/>
                <a:moveTo>
                  <a:pt x="1329348" y="4569847"/>
                </a:moveTo>
                <a:lnTo>
                  <a:pt x="1496317" y="4650280"/>
                </a:lnTo>
                <a:lnTo>
                  <a:pt x="1702077" y="4725589"/>
                </a:lnTo>
                <a:lnTo>
                  <a:pt x="1693695" y="4756872"/>
                </a:lnTo>
                <a:lnTo>
                  <a:pt x="1483749" y="4680031"/>
                </a:lnTo>
                <a:lnTo>
                  <a:pt x="1313174" y="4597861"/>
                </a:lnTo>
                <a:close/>
                <a:moveTo>
                  <a:pt x="3536644" y="4569844"/>
                </a:moveTo>
                <a:lnTo>
                  <a:pt x="3552818" y="4597858"/>
                </a:lnTo>
                <a:lnTo>
                  <a:pt x="3382238" y="4680031"/>
                </a:lnTo>
                <a:lnTo>
                  <a:pt x="3172295" y="4756870"/>
                </a:lnTo>
                <a:lnTo>
                  <a:pt x="3163913" y="4725588"/>
                </a:lnTo>
                <a:lnTo>
                  <a:pt x="3369670" y="4650280"/>
                </a:lnTo>
                <a:close/>
                <a:moveTo>
                  <a:pt x="814868" y="4210416"/>
                </a:moveTo>
                <a:lnTo>
                  <a:pt x="902304" y="4289883"/>
                </a:lnTo>
                <a:cubicBezTo>
                  <a:pt x="961728" y="4338924"/>
                  <a:pt x="1023546" y="4385167"/>
                  <a:pt x="1087556" y="4428412"/>
                </a:cubicBezTo>
                <a:lnTo>
                  <a:pt x="1134427" y="4456887"/>
                </a:lnTo>
                <a:lnTo>
                  <a:pt x="1118296" y="4484828"/>
                </a:lnTo>
                <a:lnTo>
                  <a:pt x="1069504" y="4455186"/>
                </a:lnTo>
                <a:cubicBezTo>
                  <a:pt x="1004634" y="4411361"/>
                  <a:pt x="941987" y="4364497"/>
                  <a:pt x="881766" y="4314798"/>
                </a:cubicBezTo>
                <a:lnTo>
                  <a:pt x="792037" y="4233247"/>
                </a:lnTo>
                <a:close/>
                <a:moveTo>
                  <a:pt x="4051123" y="4210412"/>
                </a:moveTo>
                <a:lnTo>
                  <a:pt x="4073954" y="4233243"/>
                </a:lnTo>
                <a:lnTo>
                  <a:pt x="3984220" y="4314798"/>
                </a:lnTo>
                <a:cubicBezTo>
                  <a:pt x="3923999" y="4364497"/>
                  <a:pt x="3861352" y="4411361"/>
                  <a:pt x="3796483" y="4455186"/>
                </a:cubicBezTo>
                <a:lnTo>
                  <a:pt x="3747695" y="4484825"/>
                </a:lnTo>
                <a:lnTo>
                  <a:pt x="3731564" y="4456884"/>
                </a:lnTo>
                <a:lnTo>
                  <a:pt x="3778430" y="4428412"/>
                </a:lnTo>
                <a:cubicBezTo>
                  <a:pt x="3842441" y="4385167"/>
                  <a:pt x="3904259" y="4338924"/>
                  <a:pt x="3963682" y="4289883"/>
                </a:cubicBezTo>
                <a:close/>
                <a:moveTo>
                  <a:pt x="409097" y="3731554"/>
                </a:moveTo>
                <a:lnTo>
                  <a:pt x="437575" y="3778430"/>
                </a:lnTo>
                <a:cubicBezTo>
                  <a:pt x="480819" y="3842441"/>
                  <a:pt x="527063" y="3904259"/>
                  <a:pt x="576104" y="3963683"/>
                </a:cubicBezTo>
                <a:lnTo>
                  <a:pt x="655567" y="4051114"/>
                </a:lnTo>
                <a:lnTo>
                  <a:pt x="632736" y="4073945"/>
                </a:lnTo>
                <a:lnTo>
                  <a:pt x="551189" y="3984221"/>
                </a:lnTo>
                <a:cubicBezTo>
                  <a:pt x="501490" y="3924000"/>
                  <a:pt x="454626" y="3861352"/>
                  <a:pt x="410801" y="3796483"/>
                </a:cubicBezTo>
                <a:lnTo>
                  <a:pt x="381156" y="3747686"/>
                </a:lnTo>
                <a:close/>
                <a:moveTo>
                  <a:pt x="4456892" y="3731551"/>
                </a:moveTo>
                <a:lnTo>
                  <a:pt x="4484833" y="3747682"/>
                </a:lnTo>
                <a:lnTo>
                  <a:pt x="4455186" y="3796483"/>
                </a:lnTo>
                <a:cubicBezTo>
                  <a:pt x="4411361" y="3861352"/>
                  <a:pt x="4364497" y="3924000"/>
                  <a:pt x="4314798" y="3984221"/>
                </a:cubicBezTo>
                <a:lnTo>
                  <a:pt x="4233254" y="4073942"/>
                </a:lnTo>
                <a:lnTo>
                  <a:pt x="4210423" y="4051111"/>
                </a:lnTo>
                <a:lnTo>
                  <a:pt x="4289883" y="3963683"/>
                </a:lnTo>
                <a:cubicBezTo>
                  <a:pt x="4338924" y="3904259"/>
                  <a:pt x="4385167" y="3842441"/>
                  <a:pt x="4428412" y="3778430"/>
                </a:cubicBezTo>
                <a:close/>
                <a:moveTo>
                  <a:pt x="140395" y="3163903"/>
                </a:moveTo>
                <a:lnTo>
                  <a:pt x="215707" y="3369670"/>
                </a:lnTo>
                <a:lnTo>
                  <a:pt x="296137" y="3536634"/>
                </a:lnTo>
                <a:lnTo>
                  <a:pt x="268124" y="3552807"/>
                </a:lnTo>
                <a:lnTo>
                  <a:pt x="185956" y="3382238"/>
                </a:lnTo>
                <a:lnTo>
                  <a:pt x="109112" y="3172285"/>
                </a:lnTo>
                <a:close/>
                <a:moveTo>
                  <a:pt x="4725592" y="3163901"/>
                </a:moveTo>
                <a:lnTo>
                  <a:pt x="4756875" y="3172283"/>
                </a:lnTo>
                <a:lnTo>
                  <a:pt x="4680030" y="3382238"/>
                </a:lnTo>
                <a:lnTo>
                  <a:pt x="4597865" y="3552803"/>
                </a:lnTo>
                <a:lnTo>
                  <a:pt x="4569851" y="3536629"/>
                </a:lnTo>
                <a:lnTo>
                  <a:pt x="4650280" y="3369670"/>
                </a:lnTo>
                <a:close/>
                <a:moveTo>
                  <a:pt x="32288" y="2545628"/>
                </a:moveTo>
                <a:lnTo>
                  <a:pt x="39024" y="2679033"/>
                </a:lnTo>
                <a:cubicBezTo>
                  <a:pt x="47240" y="2759929"/>
                  <a:pt x="59462" y="2839640"/>
                  <a:pt x="75490" y="2917965"/>
                </a:cubicBezTo>
                <a:lnTo>
                  <a:pt x="82729" y="2946121"/>
                </a:lnTo>
                <a:lnTo>
                  <a:pt x="51571" y="2954470"/>
                </a:lnTo>
                <a:lnTo>
                  <a:pt x="43858" y="2924472"/>
                </a:lnTo>
                <a:cubicBezTo>
                  <a:pt x="27615" y="2845096"/>
                  <a:pt x="15229" y="2764315"/>
                  <a:pt x="6903" y="2682334"/>
                </a:cubicBezTo>
                <a:lnTo>
                  <a:pt x="0" y="2545628"/>
                </a:lnTo>
                <a:close/>
                <a:moveTo>
                  <a:pt x="4865986" y="2545628"/>
                </a:moveTo>
                <a:lnTo>
                  <a:pt x="4859083" y="2682334"/>
                </a:lnTo>
                <a:cubicBezTo>
                  <a:pt x="4850758" y="2764315"/>
                  <a:pt x="4838371" y="2845096"/>
                  <a:pt x="4822129" y="2924472"/>
                </a:cubicBezTo>
                <a:lnTo>
                  <a:pt x="4814416" y="2954468"/>
                </a:lnTo>
                <a:lnTo>
                  <a:pt x="4783258" y="2946119"/>
                </a:lnTo>
                <a:lnTo>
                  <a:pt x="4790497" y="2917965"/>
                </a:lnTo>
                <a:cubicBezTo>
                  <a:pt x="4806524" y="2839640"/>
                  <a:pt x="4818747" y="2759929"/>
                  <a:pt x="4826962" y="2679033"/>
                </a:cubicBezTo>
                <a:lnTo>
                  <a:pt x="4833698" y="2545628"/>
                </a:lnTo>
                <a:close/>
                <a:moveTo>
                  <a:pt x="4814412" y="1911504"/>
                </a:moveTo>
                <a:lnTo>
                  <a:pt x="4822129" y="1941514"/>
                </a:lnTo>
                <a:cubicBezTo>
                  <a:pt x="4838371" y="2020890"/>
                  <a:pt x="4850758" y="2101671"/>
                  <a:pt x="4859083" y="2183652"/>
                </a:cubicBezTo>
                <a:lnTo>
                  <a:pt x="4865986" y="2320343"/>
                </a:lnTo>
                <a:lnTo>
                  <a:pt x="4833698" y="2320343"/>
                </a:lnTo>
                <a:lnTo>
                  <a:pt x="4826962" y="2186953"/>
                </a:lnTo>
                <a:cubicBezTo>
                  <a:pt x="4818747" y="2106058"/>
                  <a:pt x="4806524" y="2026346"/>
                  <a:pt x="4790497" y="1948021"/>
                </a:cubicBezTo>
                <a:lnTo>
                  <a:pt x="4783254" y="1919852"/>
                </a:lnTo>
                <a:close/>
                <a:moveTo>
                  <a:pt x="51575" y="1911501"/>
                </a:moveTo>
                <a:lnTo>
                  <a:pt x="82733" y="1919850"/>
                </a:lnTo>
                <a:lnTo>
                  <a:pt x="75490" y="1948021"/>
                </a:lnTo>
                <a:cubicBezTo>
                  <a:pt x="59462" y="2026346"/>
                  <a:pt x="47240" y="2106058"/>
                  <a:pt x="39024" y="2186953"/>
                </a:cubicBezTo>
                <a:lnTo>
                  <a:pt x="32289" y="2320342"/>
                </a:lnTo>
                <a:lnTo>
                  <a:pt x="1" y="2320342"/>
                </a:lnTo>
                <a:lnTo>
                  <a:pt x="6903" y="2183652"/>
                </a:lnTo>
                <a:cubicBezTo>
                  <a:pt x="15229" y="2101671"/>
                  <a:pt x="27615" y="2020890"/>
                  <a:pt x="43858" y="1941514"/>
                </a:cubicBezTo>
                <a:close/>
                <a:moveTo>
                  <a:pt x="4597859" y="1313171"/>
                </a:moveTo>
                <a:lnTo>
                  <a:pt x="4680030" y="1483749"/>
                </a:lnTo>
                <a:lnTo>
                  <a:pt x="4756869" y="1693689"/>
                </a:lnTo>
                <a:lnTo>
                  <a:pt x="4725587" y="1702071"/>
                </a:lnTo>
                <a:lnTo>
                  <a:pt x="4650280" y="1496316"/>
                </a:lnTo>
                <a:lnTo>
                  <a:pt x="4569845" y="1329345"/>
                </a:lnTo>
                <a:close/>
                <a:moveTo>
                  <a:pt x="268129" y="1313167"/>
                </a:moveTo>
                <a:lnTo>
                  <a:pt x="296143" y="1329341"/>
                </a:lnTo>
                <a:lnTo>
                  <a:pt x="215707" y="1496316"/>
                </a:lnTo>
                <a:lnTo>
                  <a:pt x="140400" y="1702069"/>
                </a:lnTo>
                <a:lnTo>
                  <a:pt x="109118" y="1693687"/>
                </a:lnTo>
                <a:lnTo>
                  <a:pt x="185956" y="1483749"/>
                </a:lnTo>
                <a:close/>
                <a:moveTo>
                  <a:pt x="4233247" y="792037"/>
                </a:moveTo>
                <a:lnTo>
                  <a:pt x="4314798" y="881766"/>
                </a:lnTo>
                <a:cubicBezTo>
                  <a:pt x="4364497" y="941987"/>
                  <a:pt x="4411361" y="1004634"/>
                  <a:pt x="4455186" y="1069504"/>
                </a:cubicBezTo>
                <a:lnTo>
                  <a:pt x="4484826" y="1118293"/>
                </a:lnTo>
                <a:lnTo>
                  <a:pt x="4456885" y="1134425"/>
                </a:lnTo>
                <a:lnTo>
                  <a:pt x="4428412" y="1087556"/>
                </a:lnTo>
                <a:cubicBezTo>
                  <a:pt x="4385167" y="1023546"/>
                  <a:pt x="4338924" y="961728"/>
                  <a:pt x="4289883" y="902304"/>
                </a:cubicBezTo>
                <a:lnTo>
                  <a:pt x="4210416" y="814868"/>
                </a:lnTo>
                <a:close/>
                <a:moveTo>
                  <a:pt x="632743" y="792033"/>
                </a:moveTo>
                <a:lnTo>
                  <a:pt x="655574" y="814864"/>
                </a:lnTo>
                <a:lnTo>
                  <a:pt x="576104" y="902304"/>
                </a:lnTo>
                <a:cubicBezTo>
                  <a:pt x="527063" y="961728"/>
                  <a:pt x="480819" y="1023546"/>
                  <a:pt x="437575" y="1087556"/>
                </a:cubicBezTo>
                <a:lnTo>
                  <a:pt x="409103" y="1134421"/>
                </a:lnTo>
                <a:lnTo>
                  <a:pt x="381163" y="1118290"/>
                </a:lnTo>
                <a:lnTo>
                  <a:pt x="410801" y="1069504"/>
                </a:lnTo>
                <a:cubicBezTo>
                  <a:pt x="454626" y="1004634"/>
                  <a:pt x="501490" y="941987"/>
                  <a:pt x="551189" y="881766"/>
                </a:cubicBezTo>
                <a:close/>
                <a:moveTo>
                  <a:pt x="3747689" y="381158"/>
                </a:moveTo>
                <a:lnTo>
                  <a:pt x="3796483" y="410801"/>
                </a:lnTo>
                <a:cubicBezTo>
                  <a:pt x="3861352" y="454626"/>
                  <a:pt x="3923999" y="501490"/>
                  <a:pt x="3984220" y="551188"/>
                </a:cubicBezTo>
                <a:lnTo>
                  <a:pt x="4073946" y="632736"/>
                </a:lnTo>
                <a:lnTo>
                  <a:pt x="4051115" y="655567"/>
                </a:lnTo>
                <a:lnTo>
                  <a:pt x="3963682" y="576103"/>
                </a:lnTo>
                <a:cubicBezTo>
                  <a:pt x="3904259" y="527062"/>
                  <a:pt x="3842441" y="480819"/>
                  <a:pt x="3778430" y="437574"/>
                </a:cubicBezTo>
                <a:lnTo>
                  <a:pt x="3731557" y="409098"/>
                </a:lnTo>
                <a:close/>
                <a:moveTo>
                  <a:pt x="1118303" y="381155"/>
                </a:moveTo>
                <a:lnTo>
                  <a:pt x="1134434" y="409095"/>
                </a:lnTo>
                <a:lnTo>
                  <a:pt x="1087556" y="437574"/>
                </a:lnTo>
                <a:cubicBezTo>
                  <a:pt x="1023546" y="480819"/>
                  <a:pt x="961728" y="527062"/>
                  <a:pt x="902304" y="576103"/>
                </a:cubicBezTo>
                <a:lnTo>
                  <a:pt x="814876" y="655563"/>
                </a:lnTo>
                <a:lnTo>
                  <a:pt x="792045" y="632732"/>
                </a:lnTo>
                <a:lnTo>
                  <a:pt x="881766" y="551188"/>
                </a:lnTo>
                <a:cubicBezTo>
                  <a:pt x="941987" y="501490"/>
                  <a:pt x="1004634" y="454626"/>
                  <a:pt x="1069504" y="410801"/>
                </a:cubicBezTo>
                <a:close/>
                <a:moveTo>
                  <a:pt x="3172291" y="109114"/>
                </a:moveTo>
                <a:lnTo>
                  <a:pt x="3382238" y="185956"/>
                </a:lnTo>
                <a:lnTo>
                  <a:pt x="3552811" y="268125"/>
                </a:lnTo>
                <a:lnTo>
                  <a:pt x="3536637" y="296139"/>
                </a:lnTo>
                <a:lnTo>
                  <a:pt x="3369670" y="215706"/>
                </a:lnTo>
                <a:lnTo>
                  <a:pt x="3163909" y="140397"/>
                </a:lnTo>
                <a:close/>
                <a:moveTo>
                  <a:pt x="1693699" y="109113"/>
                </a:moveTo>
                <a:lnTo>
                  <a:pt x="1702081" y="140396"/>
                </a:lnTo>
                <a:lnTo>
                  <a:pt x="1496317" y="215706"/>
                </a:lnTo>
                <a:lnTo>
                  <a:pt x="1329355" y="296136"/>
                </a:lnTo>
                <a:lnTo>
                  <a:pt x="1313181" y="268123"/>
                </a:lnTo>
                <a:lnTo>
                  <a:pt x="1483749" y="185956"/>
                </a:lnTo>
                <a:close/>
                <a:moveTo>
                  <a:pt x="2545637" y="0"/>
                </a:moveTo>
                <a:lnTo>
                  <a:pt x="2682334" y="6903"/>
                </a:lnTo>
                <a:cubicBezTo>
                  <a:pt x="2764315" y="15228"/>
                  <a:pt x="2845096" y="27615"/>
                  <a:pt x="2924472" y="43857"/>
                </a:cubicBezTo>
                <a:lnTo>
                  <a:pt x="2954476" y="51572"/>
                </a:lnTo>
                <a:lnTo>
                  <a:pt x="2946127" y="82731"/>
                </a:lnTo>
                <a:lnTo>
                  <a:pt x="2917965" y="75490"/>
                </a:lnTo>
                <a:cubicBezTo>
                  <a:pt x="2839640" y="59462"/>
                  <a:pt x="2759929" y="47239"/>
                  <a:pt x="2679033" y="39024"/>
                </a:cubicBezTo>
                <a:lnTo>
                  <a:pt x="2545637" y="32288"/>
                </a:lnTo>
                <a:close/>
                <a:moveTo>
                  <a:pt x="2320350" y="0"/>
                </a:moveTo>
                <a:lnTo>
                  <a:pt x="2320350" y="32288"/>
                </a:lnTo>
                <a:lnTo>
                  <a:pt x="2186953" y="39024"/>
                </a:lnTo>
                <a:cubicBezTo>
                  <a:pt x="2106058" y="47239"/>
                  <a:pt x="2026346" y="59462"/>
                  <a:pt x="1948021" y="75490"/>
                </a:cubicBezTo>
                <a:lnTo>
                  <a:pt x="1919863" y="82730"/>
                </a:lnTo>
                <a:lnTo>
                  <a:pt x="1911514" y="51571"/>
                </a:lnTo>
                <a:lnTo>
                  <a:pt x="1941514" y="43857"/>
                </a:lnTo>
                <a:cubicBezTo>
                  <a:pt x="2020890" y="27615"/>
                  <a:pt x="2101671" y="15228"/>
                  <a:pt x="2183652" y="690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4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4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4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2851 0.02986 L -0.7865 0.0414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5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autoRev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0.33242 0.01829 L -0.68803 0.0254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0" y="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4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4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3" grpId="0"/>
      <p:bldP spid="191" grpId="0" animBg="1"/>
      <p:bldP spid="192" grpId="0" animBg="1"/>
      <p:bldP spid="2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355645E-DBC5-4528-B1C9-24ED75A830A9}"/>
              </a:ext>
            </a:extLst>
          </p:cNvPr>
          <p:cNvGrpSpPr/>
          <p:nvPr/>
        </p:nvGrpSpPr>
        <p:grpSpPr>
          <a:xfrm>
            <a:off x="1863303" y="2104479"/>
            <a:ext cx="9273647" cy="2724303"/>
            <a:chOff x="3366646" y="3874285"/>
            <a:chExt cx="6220344" cy="8079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339F22C-7307-4466-887C-18D3FB0BDEAF}"/>
                </a:ext>
              </a:extLst>
            </p:cNvPr>
            <p:cNvSpPr txBox="1"/>
            <p:nvPr/>
          </p:nvSpPr>
          <p:spPr>
            <a:xfrm>
              <a:off x="3366646" y="3874285"/>
              <a:ext cx="5985985" cy="20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ESTRUCTURA DE LA PRESENTACIÓN</a:t>
              </a:r>
              <a:endParaRPr lang="en-US" sz="4000" dirty="0">
                <a:solidFill>
                  <a:schemeClr val="accent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B4C1FCD-EB91-4DE4-8058-666BE826409B}"/>
                </a:ext>
              </a:extLst>
            </p:cNvPr>
            <p:cNvSpPr txBox="1"/>
            <p:nvPr/>
          </p:nvSpPr>
          <p:spPr>
            <a:xfrm>
              <a:off x="3366646" y="4271488"/>
              <a:ext cx="6220344" cy="41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1. </a:t>
              </a:r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ASPECTOS INTRODUCTORIOS</a:t>
              </a:r>
              <a:endPara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US" sz="28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2. </a:t>
              </a:r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PRESENTACIÓN Y EXPOSICIÓN DEL TRABAJO</a:t>
              </a:r>
            </a:p>
            <a:p>
              <a:r>
                <a:rPr lang="en-US" sz="28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3. </a:t>
              </a:r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PRINCIPALES RESULTADOS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7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4355645E-DBC5-4528-B1C9-24ED75A830A9}"/>
              </a:ext>
            </a:extLst>
          </p:cNvPr>
          <p:cNvGrpSpPr/>
          <p:nvPr/>
        </p:nvGrpSpPr>
        <p:grpSpPr>
          <a:xfrm>
            <a:off x="1353541" y="2298478"/>
            <a:ext cx="8430241" cy="2227513"/>
            <a:chOff x="4760171" y="4001496"/>
            <a:chExt cx="4880526" cy="470322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xmlns="" id="{C339F22C-7307-4466-887C-18D3FB0BDEAF}"/>
                </a:ext>
              </a:extLst>
            </p:cNvPr>
            <p:cNvSpPr txBox="1"/>
            <p:nvPr/>
          </p:nvSpPr>
          <p:spPr>
            <a:xfrm>
              <a:off x="4981943" y="4001496"/>
              <a:ext cx="4436981" cy="123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1. ASPECTOS INTRODUCTORIOS</a:t>
              </a:r>
              <a:endParaRPr lang="en-US" sz="3200" dirty="0">
                <a:solidFill>
                  <a:schemeClr val="accent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xmlns="" id="{BB4C1FCD-EB91-4DE4-8058-666BE826409B}"/>
                </a:ext>
              </a:extLst>
            </p:cNvPr>
            <p:cNvSpPr txBox="1"/>
            <p:nvPr/>
          </p:nvSpPr>
          <p:spPr>
            <a:xfrm>
              <a:off x="4760171" y="4179387"/>
              <a:ext cx="4880526" cy="29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1.1 	</a:t>
              </a:r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OBJETIVO</a:t>
              </a:r>
            </a:p>
            <a:p>
              <a:pPr lvl="1"/>
              <a:r>
                <a:rPr lang="en-US" sz="28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1.2	</a:t>
              </a:r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JUSTIFICACIÓN</a:t>
              </a:r>
            </a:p>
            <a:p>
              <a:pPr lvl="1"/>
              <a:r>
                <a:rPr lang="en-US" sz="28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1.3	</a:t>
              </a:r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ENFOQUE Y METODOLOGÍA</a:t>
              </a:r>
              <a:endPara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2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xmlns="" id="{C339F22C-7307-4466-887C-18D3FB0BDEAF}"/>
              </a:ext>
            </a:extLst>
          </p:cNvPr>
          <p:cNvSpPr txBox="1"/>
          <p:nvPr/>
        </p:nvSpPr>
        <p:spPr>
          <a:xfrm>
            <a:off x="1736612" y="2298475"/>
            <a:ext cx="808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w Cen MT" panose="020B0602020104020603" pitchFamily="34" charset="0"/>
              </a:rPr>
              <a:t>2. PRESENTACIÓN Y EXPOSICIÓN DEL TRABAJO</a:t>
            </a:r>
          </a:p>
        </p:txBody>
      </p:sp>
    </p:spTree>
    <p:extLst>
      <p:ext uri="{BB962C8B-B14F-4D97-AF65-F5344CB8AC3E}">
        <p14:creationId xmlns:p14="http://schemas.microsoft.com/office/powerpoint/2010/main" val="30073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4355645E-DBC5-4528-B1C9-24ED75A830A9}"/>
              </a:ext>
            </a:extLst>
          </p:cNvPr>
          <p:cNvGrpSpPr/>
          <p:nvPr/>
        </p:nvGrpSpPr>
        <p:grpSpPr>
          <a:xfrm>
            <a:off x="327804" y="201792"/>
            <a:ext cx="11688791" cy="6242139"/>
            <a:chOff x="3366646" y="3874285"/>
            <a:chExt cx="6156873" cy="570943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xmlns="" id="{C339F22C-7307-4466-887C-18D3FB0BDEAF}"/>
                </a:ext>
              </a:extLst>
            </p:cNvPr>
            <p:cNvSpPr txBox="1"/>
            <p:nvPr/>
          </p:nvSpPr>
          <p:spPr>
            <a:xfrm>
              <a:off x="3366646" y="3874285"/>
              <a:ext cx="6156873" cy="5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CAP. 1. REVISIÓN DE LA LITERATURA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xmlns="" id="{BB4C1FCD-EB91-4DE4-8058-666BE826409B}"/>
                </a:ext>
              </a:extLst>
            </p:cNvPr>
            <p:cNvSpPr txBox="1"/>
            <p:nvPr/>
          </p:nvSpPr>
          <p:spPr>
            <a:xfrm>
              <a:off x="3366646" y="3997745"/>
              <a:ext cx="6156873" cy="44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TEORÍAS DE BASE KEYNESIANA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DUALISMO, DESARROLLO POR ETAPAS, CAMBIO ESTRUCTURAL, RELOCALIZACIÓN DE TRABAJADORES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CRECIMIENTO DESIGUALDADOR. TEORÍA DE LA CAUSACIÓN CIRCULAR ACUMULATIVA </a:t>
              </a:r>
            </a:p>
            <a:p>
              <a:pPr lvl="1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PROPUESTAS DESDE AMÉRICA LATINA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ENFOQUE CENTRO-PERIFERIA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CONCEPTO DE HETEROGENEIDAD ESTRUCTURAL</a:t>
              </a:r>
            </a:p>
            <a:p>
              <a:endPara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TEORÍA NEOCLÁSICA DEL COMERCIO Y CRECIMIENTO REGIONAL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MOVILIDAD INTERREGIONAL DE FACTORES PRODUCTIVOS</a:t>
              </a:r>
            </a:p>
            <a:p>
              <a:pPr lvl="1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TEORÍAS DE BASE ENDÓGENA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TEORÍAS DE BASE ENDÓGENA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ENFOQUE DE LA COMPETITIVIDAD Y CONCEPTO DE VENTAJAS COMPETITIVAS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NEOESTRUCTURALISMO LATINOAMERICANO Y LA PROPUESTA DEL CRECIMIENTO CON INCLUSIÓN</a:t>
              </a:r>
            </a:p>
          </p:txBody>
        </p:sp>
      </p:grpSp>
      <p:sp>
        <p:nvSpPr>
          <p:cNvPr id="5" name="TextBox 18">
            <a:extLst>
              <a:ext uri="{FF2B5EF4-FFF2-40B4-BE49-F238E27FC236}">
                <a16:creationId xmlns:a16="http://schemas.microsoft.com/office/drawing/2014/main" xmlns="" id="{BB4C1FCD-EB91-4DE4-8058-666BE826409B}"/>
              </a:ext>
            </a:extLst>
          </p:cNvPr>
          <p:cNvSpPr txBox="1"/>
          <p:nvPr/>
        </p:nvSpPr>
        <p:spPr>
          <a:xfrm>
            <a:off x="584791" y="820392"/>
            <a:ext cx="10456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APORTACIONES TEÓRICAS RELEVANTES SOBRE CRECIMIENTO, CONVERGENCIA REGIONAL Y CAMBIO ESTRUCTURAL</a:t>
            </a:r>
          </a:p>
        </p:txBody>
      </p:sp>
    </p:spTree>
    <p:extLst>
      <p:ext uri="{BB962C8B-B14F-4D97-AF65-F5344CB8AC3E}">
        <p14:creationId xmlns:p14="http://schemas.microsoft.com/office/powerpoint/2010/main" val="18449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4355645E-DBC5-4528-B1C9-24ED75A830A9}"/>
              </a:ext>
            </a:extLst>
          </p:cNvPr>
          <p:cNvGrpSpPr/>
          <p:nvPr/>
        </p:nvGrpSpPr>
        <p:grpSpPr>
          <a:xfrm>
            <a:off x="368228" y="198408"/>
            <a:ext cx="11587980" cy="5719325"/>
            <a:chOff x="3366646" y="3874285"/>
            <a:chExt cx="6156873" cy="359117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xmlns="" id="{C339F22C-7307-4466-887C-18D3FB0BDEAF}"/>
                </a:ext>
              </a:extLst>
            </p:cNvPr>
            <p:cNvSpPr txBox="1"/>
            <p:nvPr/>
          </p:nvSpPr>
          <p:spPr>
            <a:xfrm>
              <a:off x="3366646" y="3874285"/>
              <a:ext cx="6156873" cy="43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CAP. 2. MARCO TEÓRICO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xmlns="" id="{BB4C1FCD-EB91-4DE4-8058-666BE826409B}"/>
                </a:ext>
              </a:extLst>
            </p:cNvPr>
            <p:cNvSpPr txBox="1"/>
            <p:nvPr/>
          </p:nvSpPr>
          <p:spPr>
            <a:xfrm>
              <a:off x="3366646" y="3967077"/>
              <a:ext cx="6093258" cy="26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IMPLICA </a:t>
              </a:r>
              <a:r>
                <a:rPr lang="en-US" sz="24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TRANSFORMACIONES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 EN LA ESTRUCTURA PRODUCTIVA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REDUCE LA HETEROGENEIDAD 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TERRITORIAL Y PRODUCTIVA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CONTRIBUYE A LA </a:t>
              </a:r>
              <a:r>
                <a:rPr lang="en-US" sz="24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HOMOGENEIZACIÓN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 EN LOS PATRONES DE ESPECIALIZACIÓN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FAVORECE LA </a:t>
              </a:r>
              <a:r>
                <a:rPr lang="en-US" sz="24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DIVERSIFICACIÓN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 PRODUCTIVA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INCREMENTA LA PRODUCTIVIDAD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 EN SECTORES DE PRODUCTIVIDAD MEDIA/BAJA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GENERA EMPLEO 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EN SECTORES DE MAYOR PRODUCTIVIDAD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CONTRIBUYE A LA </a:t>
              </a:r>
              <a:r>
                <a:rPr lang="en-US" sz="24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MOVILIDAD LABORAL 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HACIA SECTORES MÁS PRODUCTIVOS</a:t>
              </a:r>
            </a:p>
          </p:txBody>
        </p:sp>
      </p:grpSp>
      <p:sp>
        <p:nvSpPr>
          <p:cNvPr id="5" name="TextBox 18">
            <a:extLst>
              <a:ext uri="{FF2B5EF4-FFF2-40B4-BE49-F238E27FC236}">
                <a16:creationId xmlns:a16="http://schemas.microsoft.com/office/drawing/2014/main" xmlns="" id="{BB4C1FCD-EB91-4DE4-8058-666BE826409B}"/>
              </a:ext>
            </a:extLst>
          </p:cNvPr>
          <p:cNvSpPr txBox="1"/>
          <p:nvPr/>
        </p:nvSpPr>
        <p:spPr>
          <a:xfrm>
            <a:off x="574158" y="1106834"/>
            <a:ext cx="1042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CONCEPTO DE CAMBIO ESTRUCTURAL GENUINO / VIRTUOSO</a:t>
            </a:r>
          </a:p>
        </p:txBody>
      </p:sp>
    </p:spTree>
    <p:extLst>
      <p:ext uri="{BB962C8B-B14F-4D97-AF65-F5344CB8AC3E}">
        <p14:creationId xmlns:p14="http://schemas.microsoft.com/office/powerpoint/2010/main" val="38811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Rectángulo"/>
          <p:cNvSpPr/>
          <p:nvPr/>
        </p:nvSpPr>
        <p:spPr>
          <a:xfrm>
            <a:off x="189469" y="211747"/>
            <a:ext cx="5952539" cy="63457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Rectángulo"/>
          <p:cNvSpPr/>
          <p:nvPr/>
        </p:nvSpPr>
        <p:spPr>
          <a:xfrm>
            <a:off x="9066362" y="240363"/>
            <a:ext cx="2953343" cy="63457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552EBEE0-4492-45DE-A964-67E1F254A828}"/>
              </a:ext>
            </a:extLst>
          </p:cNvPr>
          <p:cNvGrpSpPr/>
          <p:nvPr/>
        </p:nvGrpSpPr>
        <p:grpSpPr>
          <a:xfrm>
            <a:off x="431159" y="4642658"/>
            <a:ext cx="1236619" cy="1012586"/>
            <a:chOff x="1523494" y="2436423"/>
            <a:chExt cx="1609437" cy="18669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Rectangle: Top Corners Rounded 10">
              <a:extLst>
                <a:ext uri="{FF2B5EF4-FFF2-40B4-BE49-F238E27FC236}">
                  <a16:creationId xmlns:a16="http://schemas.microsoft.com/office/drawing/2014/main" xmlns="" id="{EDC9C1CA-E5FB-4409-AB11-A6D6F244BB04}"/>
                </a:ext>
              </a:extLst>
            </p:cNvPr>
            <p:cNvSpPr/>
            <p:nvPr/>
          </p:nvSpPr>
          <p:spPr>
            <a:xfrm>
              <a:off x="1523494" y="2436423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xmlns="" id="{6F0E31D2-92C3-412D-9001-21FF69E56B85}"/>
                </a:ext>
              </a:extLst>
            </p:cNvPr>
            <p:cNvSpPr txBox="1"/>
            <p:nvPr/>
          </p:nvSpPr>
          <p:spPr>
            <a:xfrm>
              <a:off x="1846004" y="2937801"/>
              <a:ext cx="894432" cy="71084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xmlns="" id="{ED5BB8E6-7D30-4B04-B68D-4E51D391A7CF}"/>
                </a:ext>
              </a:extLst>
            </p:cNvPr>
            <p:cNvSpPr txBox="1"/>
            <p:nvPr/>
          </p:nvSpPr>
          <p:spPr>
            <a:xfrm>
              <a:off x="1541349" y="2549112"/>
              <a:ext cx="1591582" cy="44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CAP.</a:t>
              </a:r>
              <a:endParaRPr lang="en-US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" name="Freeform: Shape 13">
            <a:extLst>
              <a:ext uri="{FF2B5EF4-FFF2-40B4-BE49-F238E27FC236}">
                <a16:creationId xmlns:a16="http://schemas.microsoft.com/office/drawing/2014/main" xmlns="" id="{EFFACF65-7AA1-4442-93B4-ED26212D6CE0}"/>
              </a:ext>
            </a:extLst>
          </p:cNvPr>
          <p:cNvSpPr/>
          <p:nvPr/>
        </p:nvSpPr>
        <p:spPr>
          <a:xfrm flipV="1">
            <a:off x="435118" y="5305244"/>
            <a:ext cx="1251472" cy="1110618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444878" y="5655244"/>
            <a:ext cx="119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2"/>
                </a:solidFill>
              </a:rPr>
              <a:t>DESEMPEÑO ECONÓMICO</a:t>
            </a:r>
            <a:endParaRPr lang="es-ES" sz="1400" b="1" dirty="0">
              <a:solidFill>
                <a:schemeClr val="accent2"/>
              </a:solidFill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xmlns="" id="{552EBEE0-4492-45DE-A964-67E1F254A828}"/>
              </a:ext>
            </a:extLst>
          </p:cNvPr>
          <p:cNvGrpSpPr/>
          <p:nvPr/>
        </p:nvGrpSpPr>
        <p:grpSpPr>
          <a:xfrm>
            <a:off x="10816703" y="4642657"/>
            <a:ext cx="1154532" cy="889475"/>
            <a:chOff x="1523494" y="2436423"/>
            <a:chExt cx="1609437" cy="18669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Rectangle: Top Corners Rounded 10">
              <a:extLst>
                <a:ext uri="{FF2B5EF4-FFF2-40B4-BE49-F238E27FC236}">
                  <a16:creationId xmlns:a16="http://schemas.microsoft.com/office/drawing/2014/main" xmlns="" id="{EDC9C1CA-E5FB-4409-AB11-A6D6F244BB04}"/>
                </a:ext>
              </a:extLst>
            </p:cNvPr>
            <p:cNvSpPr/>
            <p:nvPr/>
          </p:nvSpPr>
          <p:spPr>
            <a:xfrm>
              <a:off x="1523494" y="2436423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xmlns="" id="{6F0E31D2-92C3-412D-9001-21FF69E56B85}"/>
                </a:ext>
              </a:extLst>
            </p:cNvPr>
            <p:cNvSpPr txBox="1"/>
            <p:nvPr/>
          </p:nvSpPr>
          <p:spPr>
            <a:xfrm>
              <a:off x="1872069" y="3075804"/>
              <a:ext cx="894432" cy="71084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4</a:t>
              </a: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xmlns="" id="{ED5BB8E6-7D30-4B04-B68D-4E51D391A7CF}"/>
                </a:ext>
              </a:extLst>
            </p:cNvPr>
            <p:cNvSpPr txBox="1"/>
            <p:nvPr/>
          </p:nvSpPr>
          <p:spPr>
            <a:xfrm>
              <a:off x="1541349" y="2549112"/>
              <a:ext cx="1591582" cy="44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CAP.</a:t>
              </a:r>
              <a:endParaRPr lang="en-US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5" name="Freeform: Shape 13">
            <a:extLst>
              <a:ext uri="{FF2B5EF4-FFF2-40B4-BE49-F238E27FC236}">
                <a16:creationId xmlns:a16="http://schemas.microsoft.com/office/drawing/2014/main" xmlns="" id="{EFFACF65-7AA1-4442-93B4-ED26212D6CE0}"/>
              </a:ext>
            </a:extLst>
          </p:cNvPr>
          <p:cNvSpPr/>
          <p:nvPr/>
        </p:nvSpPr>
        <p:spPr>
          <a:xfrm flipV="1">
            <a:off x="10768233" y="5370544"/>
            <a:ext cx="1251472" cy="1060421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10761829" y="5655244"/>
            <a:ext cx="125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2"/>
                </a:solidFill>
              </a:rPr>
              <a:t>CAMBIO ESTRUCTURAL</a:t>
            </a:r>
            <a:endParaRPr lang="es-ES" sz="1400" b="1" dirty="0">
              <a:solidFill>
                <a:schemeClr val="accent2"/>
              </a:solidFill>
            </a:endParaRPr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xmlns="" id="{552EBEE0-4492-45DE-A964-67E1F254A828}"/>
              </a:ext>
            </a:extLst>
          </p:cNvPr>
          <p:cNvGrpSpPr/>
          <p:nvPr/>
        </p:nvGrpSpPr>
        <p:grpSpPr>
          <a:xfrm>
            <a:off x="6619185" y="4739567"/>
            <a:ext cx="1234508" cy="998216"/>
            <a:chOff x="1523494" y="2436423"/>
            <a:chExt cx="1609437" cy="18669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Rectangle: Top Corners Rounded 10">
              <a:extLst>
                <a:ext uri="{FF2B5EF4-FFF2-40B4-BE49-F238E27FC236}">
                  <a16:creationId xmlns:a16="http://schemas.microsoft.com/office/drawing/2014/main" xmlns="" id="{EDC9C1CA-E5FB-4409-AB11-A6D6F244BB04}"/>
                </a:ext>
              </a:extLst>
            </p:cNvPr>
            <p:cNvSpPr/>
            <p:nvPr/>
          </p:nvSpPr>
          <p:spPr>
            <a:xfrm>
              <a:off x="1523494" y="2436423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xmlns="" id="{6F0E31D2-92C3-412D-9001-21FF69E56B85}"/>
                </a:ext>
              </a:extLst>
            </p:cNvPr>
            <p:cNvSpPr txBox="1"/>
            <p:nvPr/>
          </p:nvSpPr>
          <p:spPr>
            <a:xfrm>
              <a:off x="1846005" y="2925191"/>
              <a:ext cx="894432" cy="71084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5</a:t>
              </a:r>
            </a:p>
          </p:txBody>
        </p:sp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xmlns="" id="{ED5BB8E6-7D30-4B04-B68D-4E51D391A7CF}"/>
                </a:ext>
              </a:extLst>
            </p:cNvPr>
            <p:cNvSpPr txBox="1"/>
            <p:nvPr/>
          </p:nvSpPr>
          <p:spPr>
            <a:xfrm>
              <a:off x="1541349" y="2549112"/>
              <a:ext cx="1591582" cy="44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CAP.</a:t>
              </a:r>
              <a:endParaRPr lang="en-US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1" name="Freeform: Shape 13">
            <a:extLst>
              <a:ext uri="{FF2B5EF4-FFF2-40B4-BE49-F238E27FC236}">
                <a16:creationId xmlns:a16="http://schemas.microsoft.com/office/drawing/2014/main" xmlns="" id="{EFFACF65-7AA1-4442-93B4-ED26212D6CE0}"/>
              </a:ext>
            </a:extLst>
          </p:cNvPr>
          <p:cNvSpPr/>
          <p:nvPr/>
        </p:nvSpPr>
        <p:spPr>
          <a:xfrm flipV="1">
            <a:off x="6602221" y="5345881"/>
            <a:ext cx="1251472" cy="1045319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33 Conector recto de flecha"/>
          <p:cNvCxnSpPr/>
          <p:nvPr/>
        </p:nvCxnSpPr>
        <p:spPr>
          <a:xfrm flipV="1">
            <a:off x="1768415" y="5226265"/>
            <a:ext cx="4692770" cy="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>
            <a:off x="8057072" y="5285965"/>
            <a:ext cx="2562047" cy="313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287900" y="320381"/>
            <a:ext cx="215660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VAB PER CÁPITA</a:t>
            </a:r>
          </a:p>
          <a:p>
            <a:pPr algn="ctr"/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87900" y="2719040"/>
            <a:ext cx="215983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IMPORTANCIA / PESO RELATIVO SOBRE EL TOTAL</a:t>
            </a:r>
            <a:endParaRPr lang="es-ES" dirty="0"/>
          </a:p>
        </p:txBody>
      </p:sp>
      <p:cxnSp>
        <p:nvCxnSpPr>
          <p:cNvPr id="44" name="43 Conector recto"/>
          <p:cNvCxnSpPr/>
          <p:nvPr/>
        </p:nvCxnSpPr>
        <p:spPr>
          <a:xfrm>
            <a:off x="198407" y="2617538"/>
            <a:ext cx="505507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87900" y="1311371"/>
            <a:ext cx="215660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Tw Cen MT" panose="020B0602020104020603" pitchFamily="34" charset="0"/>
              </a:rPr>
              <a:t>¿Convergencia o polarización?</a:t>
            </a:r>
            <a:endParaRPr lang="es-ES" sz="1600" dirty="0">
              <a:latin typeface="Tw Cen MT" panose="020B0602020104020603" pitchFamily="34" charset="0"/>
            </a:endParaRPr>
          </a:p>
          <a:p>
            <a:pPr algn="ctr"/>
            <a:r>
              <a:rPr lang="es-ES" sz="1600" dirty="0" smtClean="0">
                <a:latin typeface="Tw Cen MT" panose="020B0602020104020603" pitchFamily="34" charset="0"/>
              </a:rPr>
              <a:t>¿Patrones de crecimiento?</a:t>
            </a:r>
            <a:endParaRPr lang="es-ES" sz="1600" dirty="0">
              <a:latin typeface="Tw Cen MT" panose="020B0602020104020603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284671" y="3747050"/>
            <a:ext cx="21566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Tw Cen MT" panose="020B0602020104020603" pitchFamily="34" charset="0"/>
              </a:rPr>
              <a:t>¿Concentración y aglomeración territorial?</a:t>
            </a:r>
            <a:endParaRPr lang="es-ES" sz="1600" dirty="0">
              <a:latin typeface="Tw Cen MT" panose="020B0602020104020603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2556644" y="320381"/>
            <a:ext cx="30243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ENFOQUE MACROECONÓMICO DE LA COMPETITIVIDAD</a:t>
            </a:r>
            <a:endParaRPr lang="es-ES" sz="1400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44" y="891516"/>
            <a:ext cx="3024336" cy="47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60 CuadroTexto"/>
          <p:cNvSpPr txBox="1"/>
          <p:nvPr/>
        </p:nvSpPr>
        <p:spPr>
          <a:xfrm>
            <a:off x="2536536" y="1434481"/>
            <a:ext cx="104342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Productividad </a:t>
            </a:r>
          </a:p>
          <a:p>
            <a:pPr algn="ctr"/>
            <a:r>
              <a:rPr lang="es-ES" sz="1200" dirty="0" smtClean="0"/>
              <a:t>(soles)</a:t>
            </a:r>
            <a:endParaRPr lang="es-ES" sz="12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3621493" y="1434481"/>
            <a:ext cx="104342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T. Empleo</a:t>
            </a:r>
          </a:p>
          <a:p>
            <a:pPr algn="ctr"/>
            <a:r>
              <a:rPr lang="es-ES" sz="1200" dirty="0" smtClean="0"/>
              <a:t>(%)</a:t>
            </a:r>
            <a:endParaRPr lang="es-ES" sz="12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4731772" y="1434480"/>
            <a:ext cx="104342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Fact. </a:t>
            </a:r>
            <a:r>
              <a:rPr lang="es-ES" sz="1200" dirty="0" err="1" smtClean="0"/>
              <a:t>demogr</a:t>
            </a:r>
            <a:r>
              <a:rPr lang="es-ES" sz="1200" dirty="0" smtClean="0"/>
              <a:t> </a:t>
            </a:r>
          </a:p>
          <a:p>
            <a:pPr algn="ctr"/>
            <a:r>
              <a:rPr lang="es-ES" sz="1200" dirty="0" smtClean="0"/>
              <a:t>(%)</a:t>
            </a:r>
            <a:endParaRPr lang="es-ES" sz="12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556644" y="2719040"/>
            <a:ext cx="30243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CRECIMIENTO DESIGUALDADOR (i.e. </a:t>
            </a:r>
            <a:r>
              <a:rPr lang="es-ES" sz="1400" dirty="0" err="1" smtClean="0"/>
              <a:t>Myrdal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2510656" y="3356527"/>
            <a:ext cx="104342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VAB</a:t>
            </a:r>
          </a:p>
          <a:p>
            <a:pPr algn="ctr"/>
            <a:r>
              <a:rPr lang="es-ES" sz="1200" dirty="0" smtClean="0"/>
              <a:t>(soles)</a:t>
            </a:r>
            <a:endParaRPr lang="es-ES" sz="12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3579964" y="3349982"/>
            <a:ext cx="104342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Empleo</a:t>
            </a:r>
          </a:p>
          <a:p>
            <a:pPr algn="ctr"/>
            <a:r>
              <a:rPr lang="es-ES" sz="1200" dirty="0" smtClean="0"/>
              <a:t>(</a:t>
            </a:r>
            <a:r>
              <a:rPr lang="es-ES" sz="1200" dirty="0" err="1" smtClean="0"/>
              <a:t>núm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4656295" y="3356528"/>
            <a:ext cx="104342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Población</a:t>
            </a:r>
          </a:p>
          <a:p>
            <a:pPr algn="ctr"/>
            <a:r>
              <a:rPr lang="es-ES" sz="1200" dirty="0" smtClean="0"/>
              <a:t>(</a:t>
            </a:r>
            <a:r>
              <a:rPr lang="es-ES" sz="1200" dirty="0" err="1" smtClean="0"/>
              <a:t>núm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9262822" y="1962633"/>
            <a:ext cx="256042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Tw Cen MT" panose="020B0602020104020603" pitchFamily="34" charset="0"/>
              </a:rPr>
              <a:t>¿Homogeneización de las estructuras productivas?</a:t>
            </a:r>
          </a:p>
          <a:p>
            <a:pPr algn="ctr"/>
            <a:endParaRPr lang="es-ES" sz="1600" dirty="0" smtClean="0">
              <a:latin typeface="Tw Cen MT" panose="020B0602020104020603" pitchFamily="34" charset="0"/>
            </a:endParaRPr>
          </a:p>
          <a:p>
            <a:pPr algn="ctr"/>
            <a:r>
              <a:rPr lang="es-ES" sz="1600" dirty="0">
                <a:latin typeface="Tw Cen MT" panose="020B0602020104020603" pitchFamily="34" charset="0"/>
              </a:rPr>
              <a:t>¿</a:t>
            </a:r>
            <a:r>
              <a:rPr lang="es-ES" sz="1600" dirty="0" smtClean="0">
                <a:latin typeface="Tw Cen MT" panose="020B0602020104020603" pitchFamily="34" charset="0"/>
              </a:rPr>
              <a:t>Diversificación?</a:t>
            </a:r>
          </a:p>
          <a:p>
            <a:pPr algn="ctr"/>
            <a:endParaRPr lang="es-ES" sz="1600" dirty="0" smtClean="0">
              <a:latin typeface="Tw Cen MT" panose="020B0602020104020603" pitchFamily="34" charset="0"/>
            </a:endParaRPr>
          </a:p>
          <a:p>
            <a:pPr algn="ctr"/>
            <a:r>
              <a:rPr lang="es-ES" sz="1600" dirty="0" smtClean="0">
                <a:latin typeface="Tw Cen MT" panose="020B0602020104020603" pitchFamily="34" charset="0"/>
              </a:rPr>
              <a:t>¿Convergencia productividad sectorial / regional?</a:t>
            </a:r>
            <a:endParaRPr lang="es-ES" sz="1600" dirty="0">
              <a:latin typeface="Tw Cen MT" panose="020B0602020104020603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9162320" y="495761"/>
            <a:ext cx="2808915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¿REDUCCIÓN DE LA HETEROGENEIDAD ESTRUCTURAL</a:t>
            </a:r>
          </a:p>
          <a:p>
            <a:pPr algn="ctr"/>
            <a:r>
              <a:rPr lang="es-ES" sz="1400" dirty="0" smtClean="0"/>
              <a:t>Y CRECIMIENTO INCLUSIVO?</a:t>
            </a:r>
          </a:p>
          <a:p>
            <a:pPr algn="ctr"/>
            <a:r>
              <a:rPr lang="es-ES" sz="1400" dirty="0" smtClean="0"/>
              <a:t> </a:t>
            </a:r>
          </a:p>
          <a:p>
            <a:pPr algn="ctr"/>
            <a:r>
              <a:rPr lang="es-ES" sz="1400" dirty="0" smtClean="0"/>
              <a:t>NEOESTRUCTURALISMO</a:t>
            </a:r>
          </a:p>
          <a:p>
            <a:pPr algn="ctr"/>
            <a:endParaRPr lang="es-ES" sz="1400" dirty="0"/>
          </a:p>
        </p:txBody>
      </p:sp>
      <p:sp>
        <p:nvSpPr>
          <p:cNvPr id="74" name="73 Flecha doblada"/>
          <p:cNvSpPr/>
          <p:nvPr/>
        </p:nvSpPr>
        <p:spPr>
          <a:xfrm rot="16200000">
            <a:off x="4671194" y="4510472"/>
            <a:ext cx="710476" cy="2753795"/>
          </a:xfrm>
          <a:prstGeom prst="bentArrow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4731772" y="2039995"/>
            <a:ext cx="104342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T. Empleo</a:t>
            </a:r>
          </a:p>
          <a:p>
            <a:pPr algn="ctr"/>
            <a:endParaRPr lang="es-ES" sz="12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3621493" y="2039995"/>
            <a:ext cx="104342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Comp. Interno</a:t>
            </a:r>
            <a:endParaRPr lang="es-ES" sz="1200" dirty="0"/>
          </a:p>
        </p:txBody>
      </p:sp>
      <p:sp>
        <p:nvSpPr>
          <p:cNvPr id="78" name="77 CuadroTexto"/>
          <p:cNvSpPr txBox="1"/>
          <p:nvPr/>
        </p:nvSpPr>
        <p:spPr>
          <a:xfrm>
            <a:off x="2569437" y="2046780"/>
            <a:ext cx="1010527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Comp</a:t>
            </a:r>
            <a:r>
              <a:rPr lang="es-ES" sz="1200" dirty="0" smtClean="0"/>
              <a:t> . Intersectorial</a:t>
            </a:r>
            <a:endParaRPr lang="es-ES" sz="1200" dirty="0"/>
          </a:p>
        </p:txBody>
      </p:sp>
      <p:sp>
        <p:nvSpPr>
          <p:cNvPr id="80" name="79 CuadroTexto"/>
          <p:cNvSpPr txBox="1"/>
          <p:nvPr/>
        </p:nvSpPr>
        <p:spPr>
          <a:xfrm>
            <a:off x="2510656" y="4027307"/>
            <a:ext cx="1043428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Efecto estructural</a:t>
            </a:r>
          </a:p>
          <a:p>
            <a:pPr algn="ctr"/>
            <a:endParaRPr lang="es-ES" sz="1200" dirty="0"/>
          </a:p>
        </p:txBody>
      </p:sp>
      <p:sp>
        <p:nvSpPr>
          <p:cNvPr id="81" name="80 CuadroTexto"/>
          <p:cNvSpPr txBox="1"/>
          <p:nvPr/>
        </p:nvSpPr>
        <p:spPr>
          <a:xfrm>
            <a:off x="3612867" y="4030118"/>
            <a:ext cx="1043428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Efecto diferencial</a:t>
            </a:r>
          </a:p>
          <a:p>
            <a:pPr algn="ctr"/>
            <a:endParaRPr lang="es-ES" sz="12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4695297" y="4030118"/>
            <a:ext cx="1043428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Efecto estructural modificado</a:t>
            </a:r>
            <a:endParaRPr lang="es-ES" sz="1200" dirty="0"/>
          </a:p>
        </p:txBody>
      </p:sp>
      <p:sp>
        <p:nvSpPr>
          <p:cNvPr id="83" name="82 CuadroTexto"/>
          <p:cNvSpPr txBox="1"/>
          <p:nvPr/>
        </p:nvSpPr>
        <p:spPr>
          <a:xfrm>
            <a:off x="5900462" y="3569605"/>
            <a:ext cx="215660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Tw Cen MT" panose="020B0602020104020603" pitchFamily="34" charset="0"/>
              </a:rPr>
              <a:t>¿Transformaciones hacia  patrones de especialización más dinámicos?</a:t>
            </a:r>
            <a:endParaRPr lang="es-ES" sz="1600" dirty="0">
              <a:latin typeface="Tw Cen MT" panose="020B0602020104020603" pitchFamily="34" charset="0"/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2329132" y="3242260"/>
            <a:ext cx="3510951" cy="228987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Flecha doblada"/>
          <p:cNvSpPr/>
          <p:nvPr/>
        </p:nvSpPr>
        <p:spPr>
          <a:xfrm flipH="1">
            <a:off x="8057070" y="1503276"/>
            <a:ext cx="623757" cy="2242545"/>
          </a:xfrm>
          <a:prstGeom prst="bentArrow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7" name="86 Flecha doblada"/>
          <p:cNvSpPr/>
          <p:nvPr/>
        </p:nvSpPr>
        <p:spPr>
          <a:xfrm rot="16200000" flipV="1">
            <a:off x="7112860" y="4547901"/>
            <a:ext cx="2638912" cy="750499"/>
          </a:xfrm>
          <a:prstGeom prst="bentArrow">
            <a:avLst/>
          </a:prstGeom>
          <a:solidFill>
            <a:schemeClr val="accent2"/>
          </a:solidFill>
          <a:ln cap="rnd">
            <a:solidFill>
              <a:schemeClr val="bg1">
                <a:lumMod val="85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6340483" y="1444615"/>
            <a:ext cx="16303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CONTRIBUCIÓN SECTORIAL AL INCREMENTO DEL </a:t>
            </a:r>
            <a:r>
              <a:rPr lang="es-ES" sz="1400" dirty="0" err="1" smtClean="0"/>
              <a:t>VABpc</a:t>
            </a:r>
            <a:endParaRPr lang="es-ES" sz="1400" dirty="0"/>
          </a:p>
        </p:txBody>
      </p:sp>
      <p:sp>
        <p:nvSpPr>
          <p:cNvPr id="90" name="89 CuadroTexto"/>
          <p:cNvSpPr txBox="1"/>
          <p:nvPr/>
        </p:nvSpPr>
        <p:spPr>
          <a:xfrm>
            <a:off x="2510656" y="4821438"/>
            <a:ext cx="30243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TRANSFORMACIONES SECTORIALES </a:t>
            </a:r>
          </a:p>
          <a:p>
            <a:pPr algn="ctr"/>
            <a:r>
              <a:rPr lang="es-ES" sz="1400" dirty="0" smtClean="0"/>
              <a:t>Y CRECIMIENTO RELATIVO</a:t>
            </a:r>
            <a:endParaRPr lang="es-ES" sz="1400" dirty="0"/>
          </a:p>
        </p:txBody>
      </p:sp>
      <p:cxnSp>
        <p:nvCxnSpPr>
          <p:cNvPr id="91" name="90 Conector recto de flecha"/>
          <p:cNvCxnSpPr/>
          <p:nvPr/>
        </p:nvCxnSpPr>
        <p:spPr>
          <a:xfrm>
            <a:off x="3379630" y="1824898"/>
            <a:ext cx="0" cy="3403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3379630" y="1824898"/>
            <a:ext cx="433245" cy="3403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96 CuadroTexto"/>
          <p:cNvSpPr txBox="1"/>
          <p:nvPr/>
        </p:nvSpPr>
        <p:spPr>
          <a:xfrm>
            <a:off x="6223953" y="196393"/>
            <a:ext cx="215660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Tw Cen MT" panose="020B0602020104020603" pitchFamily="34" charset="0"/>
              </a:rPr>
              <a:t>¿Dirección de la movilidad laboral? </a:t>
            </a:r>
            <a:r>
              <a:rPr lang="es-ES" sz="1600" i="1" dirty="0" smtClean="0">
                <a:latin typeface="Tw Cen MT" panose="020B0602020104020603" pitchFamily="34" charset="0"/>
              </a:rPr>
              <a:t>?</a:t>
            </a:r>
            <a:r>
              <a:rPr lang="es-ES" sz="1600" i="1" dirty="0" err="1" smtClean="0">
                <a:latin typeface="Tw Cen MT" panose="020B0602020104020603" pitchFamily="34" charset="0"/>
              </a:rPr>
              <a:t>Growth</a:t>
            </a:r>
            <a:r>
              <a:rPr lang="es-ES" sz="1600" i="1" dirty="0" smtClean="0">
                <a:latin typeface="Tw Cen MT" panose="020B0602020104020603" pitchFamily="34" charset="0"/>
              </a:rPr>
              <a:t> </a:t>
            </a:r>
            <a:r>
              <a:rPr lang="es-ES" sz="1600" i="1" dirty="0" err="1" smtClean="0">
                <a:latin typeface="Tw Cen MT" panose="020B0602020104020603" pitchFamily="34" charset="0"/>
              </a:rPr>
              <a:t>enhancing</a:t>
            </a:r>
            <a:r>
              <a:rPr lang="es-ES" sz="1600" i="1" dirty="0" smtClean="0">
                <a:latin typeface="Tw Cen MT" panose="020B0602020104020603" pitchFamily="34" charset="0"/>
              </a:rPr>
              <a:t> o </a:t>
            </a:r>
            <a:r>
              <a:rPr lang="es-ES" sz="1600" i="1" dirty="0" err="1" smtClean="0">
                <a:latin typeface="Tw Cen MT" panose="020B0602020104020603" pitchFamily="34" charset="0"/>
              </a:rPr>
              <a:t>growth</a:t>
            </a:r>
            <a:r>
              <a:rPr lang="es-ES" sz="1600" i="1" dirty="0" smtClean="0">
                <a:latin typeface="Tw Cen MT" panose="020B0602020104020603" pitchFamily="34" charset="0"/>
              </a:rPr>
              <a:t> </a:t>
            </a:r>
            <a:r>
              <a:rPr lang="es-ES" sz="1600" i="1" dirty="0" err="1" smtClean="0">
                <a:latin typeface="Tw Cen MT" panose="020B0602020104020603" pitchFamily="34" charset="0"/>
              </a:rPr>
              <a:t>reducing</a:t>
            </a:r>
            <a:r>
              <a:rPr lang="es-ES" sz="1600" dirty="0" smtClean="0">
                <a:latin typeface="Tw Cen MT" panose="020B0602020104020603" pitchFamily="34" charset="0"/>
              </a:rPr>
              <a:t>?</a:t>
            </a:r>
            <a:endParaRPr lang="es-ES" sz="1600" dirty="0">
              <a:latin typeface="Tw Cen MT" panose="020B0602020104020603" pitchFamily="34" charset="0"/>
            </a:endParaRPr>
          </a:p>
        </p:txBody>
      </p:sp>
      <p:sp>
        <p:nvSpPr>
          <p:cNvPr id="98" name="97 Rectángulo"/>
          <p:cNvSpPr/>
          <p:nvPr/>
        </p:nvSpPr>
        <p:spPr>
          <a:xfrm>
            <a:off x="2329132" y="1348181"/>
            <a:ext cx="5823183" cy="12763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98 CuadroTexto"/>
          <p:cNvSpPr txBox="1"/>
          <p:nvPr/>
        </p:nvSpPr>
        <p:spPr>
          <a:xfrm>
            <a:off x="6223953" y="2512282"/>
            <a:ext cx="227321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DUALISMO, MOVILIDAD INTERSECTORIAL DE TRABAJADORES (LEWIS, KUZNETS..)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740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68" grpId="0" animBg="1"/>
      <p:bldP spid="8" grpId="0"/>
      <p:bldP spid="26" grpId="0"/>
      <p:bldP spid="38" grpId="0" animBg="1"/>
      <p:bldP spid="39" grpId="0" animBg="1"/>
      <p:bldP spid="45" grpId="0" animBg="1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9" grpId="0" animBg="1"/>
      <p:bldP spid="70" grpId="0" animBg="1"/>
      <p:bldP spid="74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9" grpId="0" animBg="1"/>
      <p:bldP spid="90" grpId="0" animBg="1"/>
      <p:bldP spid="97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4355645E-DBC5-4528-B1C9-24ED75A830A9}"/>
              </a:ext>
            </a:extLst>
          </p:cNvPr>
          <p:cNvGrpSpPr/>
          <p:nvPr/>
        </p:nvGrpSpPr>
        <p:grpSpPr>
          <a:xfrm>
            <a:off x="368226" y="198421"/>
            <a:ext cx="11587982" cy="1293950"/>
            <a:chOff x="3366645" y="3874285"/>
            <a:chExt cx="6156874" cy="119954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xmlns="" id="{C339F22C-7307-4466-887C-18D3FB0BDEAF}"/>
                </a:ext>
              </a:extLst>
            </p:cNvPr>
            <p:cNvSpPr txBox="1"/>
            <p:nvPr/>
          </p:nvSpPr>
          <p:spPr>
            <a:xfrm>
              <a:off x="3366646" y="3874285"/>
              <a:ext cx="6156873" cy="40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/>
                  </a:solidFill>
                  <a:latin typeface="Tw Cen MT" panose="020B0602020104020603" pitchFamily="34" charset="0"/>
                </a:rPr>
                <a:t>CAP. 3. ANÁLISIS DEL DESEMPEÑO ECONÓMICO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xmlns="" id="{BB4C1FCD-EB91-4DE4-8058-666BE826409B}"/>
                </a:ext>
              </a:extLst>
            </p:cNvPr>
            <p:cNvSpPr txBox="1"/>
            <p:nvPr/>
          </p:nvSpPr>
          <p:spPr>
            <a:xfrm>
              <a:off x="3366645" y="3918870"/>
              <a:ext cx="6093258" cy="75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3.1. EVOLUCIÓN DE LAS DISPARIDADES REGIONALES EN </a:t>
              </a:r>
              <a:r>
                <a:rPr lang="en-US" sz="2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w Cen MT" panose="020B0602020104020603" pitchFamily="34" charset="0"/>
                </a:rPr>
                <a:t>VABpc</a:t>
              </a:r>
              <a:endPara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026" name="Picture 2" descr="C:\Users\Usuario\Dropbox\PHD\TESIS\Nueva carpeta\figures\conbeta_dw_011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46" y="2731084"/>
            <a:ext cx="5437352" cy="30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ropbox\PHD\TESIS\Nueva carpeta\figures\coef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6" y="2667644"/>
            <a:ext cx="5279216" cy="2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4554" y="1824487"/>
            <a:ext cx="333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CONVERGENCIA SIGMA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35917" y="1824487"/>
            <a:ext cx="229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CONVERGENCIA BETA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pic>
        <p:nvPicPr>
          <p:cNvPr id="1027" name="Picture 3" descr="C:\Users\Usuario\Dropbox\PHD\TESIS\Nueva carpeta\figures\prodvabpc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51" y="1244125"/>
            <a:ext cx="5738130" cy="53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777170" y="2344478"/>
            <a:ext cx="3112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POLARIZACIÓN TERRITORIAL Y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CONVERGENCIA DEPRESIVA</a:t>
            </a:r>
            <a:endParaRPr lang="en-US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242868" y="2667643"/>
            <a:ext cx="2225615" cy="10934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410988" y="3763988"/>
            <a:ext cx="4259887" cy="9201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6518694" y="3942272"/>
            <a:ext cx="4152181" cy="1951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 rot="2353648">
            <a:off x="2876324" y="3344839"/>
            <a:ext cx="1550783" cy="3201786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 rot="2353648">
            <a:off x="5368430" y="2597856"/>
            <a:ext cx="520374" cy="529488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 rot="2353648">
            <a:off x="3238493" y="3777286"/>
            <a:ext cx="1011245" cy="246115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 rot="3115804">
            <a:off x="5353643" y="1469201"/>
            <a:ext cx="967845" cy="280523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2469242" y="3776295"/>
            <a:ext cx="333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2001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620054" y="3906573"/>
            <a:ext cx="333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2012</a:t>
            </a:r>
            <a:endParaRPr lang="en-US" sz="2400" b="1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2" grpId="0" animBg="1"/>
      <p:bldP spid="12" grpId="1" animBg="1"/>
      <p:bldP spid="18" grpId="0" animBg="1"/>
      <p:bldP spid="18" grpId="1" animBg="1"/>
      <p:bldP spid="19" grpId="0" animBg="1"/>
      <p:bldP spid="20" grpId="0" animBg="1"/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xmlns="" id="{C339F22C-7307-4466-887C-18D3FB0BDEAF}"/>
              </a:ext>
            </a:extLst>
          </p:cNvPr>
          <p:cNvSpPr txBox="1"/>
          <p:nvPr/>
        </p:nvSpPr>
        <p:spPr>
          <a:xfrm>
            <a:off x="368228" y="198429"/>
            <a:ext cx="11587980" cy="43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CAP. 3. ANÁLISIS DEL DESEMPEÑO ECONÓMICO</a:t>
            </a:r>
          </a:p>
        </p:txBody>
      </p:sp>
      <p:pic>
        <p:nvPicPr>
          <p:cNvPr id="12" name="Picture 5" descr="C:\Users\Usuario\Dropbox\PHD\TESIS\Nueva carpeta\figures\crecco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0" y="1294843"/>
            <a:ext cx="5253488" cy="23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5" y="2055845"/>
            <a:ext cx="2412275" cy="43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5" y="2699826"/>
            <a:ext cx="1604124" cy="4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Usuario\Dropbox\PHD\TESIS\Nueva carpeta\figures\aglomABC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0" y="4291316"/>
            <a:ext cx="5343188" cy="22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xmlns="" id="{BB4C1FCD-EB91-4DE4-8058-666BE826409B}"/>
              </a:ext>
            </a:extLst>
          </p:cNvPr>
          <p:cNvSpPr txBox="1"/>
          <p:nvPr/>
        </p:nvSpPr>
        <p:spPr>
          <a:xfrm>
            <a:off x="299217" y="3757128"/>
            <a:ext cx="1146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3.3. CONCENTRACIÓN Y AGLOMERACIÓN TERRITORIAL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5" y="5439439"/>
            <a:ext cx="1440160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xmlns="" id="{BB4C1FCD-EB91-4DE4-8058-666BE826409B}"/>
              </a:ext>
            </a:extLst>
          </p:cNvPr>
          <p:cNvSpPr txBox="1"/>
          <p:nvPr/>
        </p:nvSpPr>
        <p:spPr>
          <a:xfrm>
            <a:off x="368226" y="758504"/>
            <a:ext cx="11468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3.2. CONTRIBUCIÓN FACTORIAL AL CRECIMIENTO DEL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VABpc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824</Words>
  <Application>Microsoft Office PowerPoint</Application>
  <PresentationFormat>Personalizado</PresentationFormat>
  <Paragraphs>160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-® -</cp:lastModifiedBy>
  <cp:revision>80</cp:revision>
  <cp:lastPrinted>2018-12-10T09:27:17Z</cp:lastPrinted>
  <dcterms:created xsi:type="dcterms:W3CDTF">2018-05-09T09:19:15Z</dcterms:created>
  <dcterms:modified xsi:type="dcterms:W3CDTF">2019-07-15T11:45:03Z</dcterms:modified>
</cp:coreProperties>
</file>